
<file path=[Content_Types].xml><?xml version="1.0" encoding="utf-8"?>
<Types xmlns="http://schemas.openxmlformats.org/package/2006/content-types"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2"/>
  </p:sldMasterIdLst>
  <p:notesMasterIdLst>
    <p:notesMasterId r:id="rId25"/>
  </p:notesMasterIdLst>
  <p:sldIdLst>
    <p:sldId id="590" r:id="rId3"/>
    <p:sldId id="595" r:id="rId4"/>
    <p:sldId id="591" r:id="rId5"/>
    <p:sldId id="596" r:id="rId6"/>
    <p:sldId id="630" r:id="rId7"/>
    <p:sldId id="613" r:id="rId8"/>
    <p:sldId id="614" r:id="rId9"/>
    <p:sldId id="616" r:id="rId10"/>
    <p:sldId id="618" r:id="rId11"/>
    <p:sldId id="619" r:id="rId12"/>
    <p:sldId id="620" r:id="rId13"/>
    <p:sldId id="621" r:id="rId14"/>
    <p:sldId id="623" r:id="rId15"/>
    <p:sldId id="624" r:id="rId16"/>
    <p:sldId id="617" r:id="rId17"/>
    <p:sldId id="626" r:id="rId18"/>
    <p:sldId id="627" r:id="rId19"/>
    <p:sldId id="628" r:id="rId20"/>
    <p:sldId id="600" r:id="rId21"/>
    <p:sldId id="629" r:id="rId22"/>
    <p:sldId id="647" r:id="rId23"/>
    <p:sldId id="604" r:id="rId24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默认节" id="{092E9FE7-7292-411F-A091-E113E970CDDD}">
          <p14:sldIdLst>
            <p14:sldId id="590"/>
            <p14:sldId id="595"/>
            <p14:sldId id="591"/>
            <p14:sldId id="596"/>
            <p14:sldId id="630"/>
            <p14:sldId id="613"/>
            <p14:sldId id="614"/>
            <p14:sldId id="616"/>
            <p14:sldId id="618"/>
            <p14:sldId id="619"/>
            <p14:sldId id="620"/>
            <p14:sldId id="621"/>
            <p14:sldId id="623"/>
            <p14:sldId id="624"/>
            <p14:sldId id="617"/>
            <p14:sldId id="626"/>
            <p14:sldId id="627"/>
            <p14:sldId id="628"/>
            <p14:sldId id="600"/>
            <p14:sldId id="629"/>
            <p14:sldId id="647"/>
            <p14:sldId id="604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088">
          <p15:clr>
            <a:srgbClr val="A4A3A4"/>
          </p15:clr>
        </p15:guide>
        <p15:guide id="2" pos="3827">
          <p15:clr>
            <a:srgbClr val="A4A3A4"/>
          </p15:clr>
        </p15:guide>
        <p15:guide id="3" pos="211">
          <p15:clr>
            <a:srgbClr val="A4A3A4"/>
          </p15:clr>
        </p15:guide>
        <p15:guide id="4" pos="7469">
          <p15:clr>
            <a:srgbClr val="A4A3A4"/>
          </p15:clr>
        </p15:guide>
        <p15:guide id="5" orient="horz" pos="232">
          <p15:clr>
            <a:srgbClr val="A4A3A4"/>
          </p15:clr>
        </p15:guide>
        <p15:guide id="6" orient="horz" pos="4088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188A8"/>
    <a:srgbClr val="96C0E9"/>
    <a:srgbClr val="F8B2A7"/>
    <a:srgbClr val="F7B1A6"/>
    <a:srgbClr val="F5E0D4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484" autoAdjust="0"/>
    <p:restoredTop sz="77460" autoAdjust="0"/>
  </p:normalViewPr>
  <p:slideViewPr>
    <p:cSldViewPr snapToGrid="0" showGuides="1">
      <p:cViewPr varScale="1">
        <p:scale>
          <a:sx n="37" d="100"/>
          <a:sy n="37" d="100"/>
        </p:scale>
        <p:origin x="3576" y="200"/>
      </p:cViewPr>
      <p:guideLst>
        <p:guide orient="horz" pos="2088"/>
        <p:guide pos="3827"/>
        <p:guide pos="211"/>
        <p:guide pos="7469"/>
        <p:guide orient="horz" pos="232"/>
        <p:guide orient="horz" pos="4088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3536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slide" Target="slides/slide16.xml"/><Relationship Id="rId26" Type="http://schemas.openxmlformats.org/officeDocument/2006/relationships/presProps" Target="presProps.xml"/><Relationship Id="rId3" Type="http://schemas.openxmlformats.org/officeDocument/2006/relationships/slide" Target="slides/slide1.xml"/><Relationship Id="rId21" Type="http://schemas.openxmlformats.org/officeDocument/2006/relationships/slide" Target="slides/slide19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slide" Target="slides/slide15.xml"/><Relationship Id="rId25" Type="http://schemas.openxmlformats.org/officeDocument/2006/relationships/notesMaster" Target="notesMasters/notesMaster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4.xml"/><Relationship Id="rId20" Type="http://schemas.openxmlformats.org/officeDocument/2006/relationships/slide" Target="slides/slide18.xml"/><Relationship Id="rId29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24" Type="http://schemas.openxmlformats.org/officeDocument/2006/relationships/slide" Target="slides/slide22.xml"/><Relationship Id="rId5" Type="http://schemas.openxmlformats.org/officeDocument/2006/relationships/slide" Target="slides/slide3.xml"/><Relationship Id="rId15" Type="http://schemas.openxmlformats.org/officeDocument/2006/relationships/slide" Target="slides/slide13.xml"/><Relationship Id="rId23" Type="http://schemas.openxmlformats.org/officeDocument/2006/relationships/slide" Target="slides/slide21.xml"/><Relationship Id="rId28" Type="http://schemas.openxmlformats.org/officeDocument/2006/relationships/theme" Target="theme/theme1.xml"/><Relationship Id="rId10" Type="http://schemas.openxmlformats.org/officeDocument/2006/relationships/slide" Target="slides/slide8.xml"/><Relationship Id="rId19" Type="http://schemas.openxmlformats.org/officeDocument/2006/relationships/slide" Target="slides/slide17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Relationship Id="rId22" Type="http://schemas.openxmlformats.org/officeDocument/2006/relationships/slide" Target="slides/slide20.xml"/><Relationship Id="rId27" Type="http://schemas.openxmlformats.org/officeDocument/2006/relationships/viewProps" Target="viewProps.xml"/></Relationships>
</file>

<file path=ppt/media/image1.png>
</file>

<file path=ppt/media/image10.jpeg>
</file>

<file path=ppt/media/image11.GIF>
</file>

<file path=ppt/media/image12.GIF>
</file>

<file path=ppt/media/image13.GIF>
</file>

<file path=ppt/media/image14.jpeg>
</file>

<file path=ppt/media/image15.jpeg>
</file>

<file path=ppt/media/image16.jpeg>
</file>

<file path=ppt/media/image17.jpeg>
</file>

<file path=ppt/media/image18.GIF>
</file>

<file path=ppt/media/image19.GIF>
</file>

<file path=ppt/media/image2.png>
</file>

<file path=ppt/media/image20.GIF>
</file>

<file path=ppt/media/image21.GIF>
</file>

<file path=ppt/media/image22.GIF>
</file>

<file path=ppt/media/image23.GIF>
</file>

<file path=ppt/media/image24.GIF>
</file>

<file path=ppt/media/image25.GIF>
</file>

<file path=ppt/media/image26.jpeg>
</file>

<file path=ppt/media/image27.GIF>
</file>

<file path=ppt/media/image28.GIF>
</file>

<file path=ppt/media/image29.GIF>
</file>

<file path=ppt/media/image3.png>
</file>

<file path=ppt/media/image30.GIF>
</file>

<file path=ppt/media/image31.png>
</file>

<file path=ppt/media/image32.png>
</file>

<file path=ppt/media/image4.pn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3A3ED0B8-E2CD-40E8-BA54-A674DBAA187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2D1CB4E-C488-430E-B94D-631596D758AA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1.xml"/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大家好，我是杨睿孜，由我进行我们小组项目的答辩展示，我们所做的项目名叫话心，是</a:t>
            </a:r>
            <a:r>
              <a:rPr kumimoji="0" lang="zh-CN" altLang="en-US" sz="12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rPr>
              <a:t>一个有温度的心理咨询</a:t>
            </a:r>
            <a:r>
              <a:rPr kumimoji="0" lang="en-US" altLang="zh-CN" sz="12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rPr>
              <a:t>APP</a:t>
            </a:r>
            <a:r>
              <a:rPr kumimoji="0" lang="zh-CN" altLang="en-US" sz="12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rPr>
              <a:t>，右侧是我们的</a:t>
            </a:r>
            <a:r>
              <a:rPr kumimoji="0" lang="en-US" altLang="zh-CN" sz="12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rPr>
              <a:t>logo</a:t>
            </a:r>
            <a:endParaRPr kumimoji="0" lang="zh-CN" altLang="en-US" sz="1200" b="0" i="0" u="none" strike="noStrike" kern="1200" cap="none" spc="0" normalizeH="0" baseline="0" noProof="0" dirty="0">
              <a:ln w="0"/>
              <a:solidFill>
                <a:srgbClr val="9FC5EB"/>
              </a:solidFill>
              <a:effectLst>
                <a:outerShdw blurRad="38100" dist="19050" dir="2700000" algn="tl" rotWithShape="0">
                  <a:prstClr val="black">
                    <a:alpha val="40000"/>
                  </a:prstClr>
                </a:outerShdw>
              </a:effectLst>
              <a:uLnTx/>
              <a:uFillTx/>
              <a:latin typeface="思源黑体 CN Normal" panose="020B0400000000000000" pitchFamily="34" charset="-122"/>
              <a:ea typeface="思源黑体 CN Normal" panose="020B0400000000000000" pitchFamily="34" charset="-122"/>
              <a:cs typeface="+mn-cs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r>
              <a:rPr lang="zh-CN" altLang="en-US" dirty="0"/>
              <a:t>登陆成功后进入主页，首先展示普通用户端，左侧用户可以</a:t>
            </a:r>
            <a:r>
              <a:rPr kumimoji="0" lang="zh-CN" altLang="en-US" sz="1200" b="0" i="0" u="none" strike="noStrike" kern="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滑动查看轮播图，并查看咨询师列表；右侧，进入咨询师详情页后，用户可以</a:t>
            </a:r>
            <a:r>
              <a:rPr lang="zh-CN" altLang="en-US" sz="1200" b="0" kern="0" dirty="0">
                <a:solidFill>
                  <a:srgbClr val="7188A8"/>
                </a:solidFill>
              </a:rPr>
              <a:t>关注、取关、点赞、取消点赞，评价咨询师</a:t>
            </a:r>
            <a:endParaRPr kumimoji="0" lang="en-US" altLang="zh-CN" sz="12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200" b="0" kern="0" dirty="0">
                <a:solidFill>
                  <a:srgbClr val="7188A8"/>
                </a:solidFill>
              </a:rPr>
              <a:t>预约咨询师时，用户</a:t>
            </a:r>
            <a:r>
              <a:rPr lang="zh-CN" altLang="en-US" dirty="0"/>
              <a:t>点击预约，</a:t>
            </a:r>
            <a:r>
              <a:rPr lang="zh-CN" altLang="en-US" sz="1200" b="0" kern="0" dirty="0">
                <a:solidFill>
                  <a:srgbClr val="7188A8"/>
                </a:solidFill>
              </a:rPr>
              <a:t>输入信息，使用弹出框方便日期与时间的选择。想要与咨询师私聊沟通时，在首页、详情页或消息列表可以选择咨询师私聊，发送消息。</a:t>
            </a:r>
            <a:r>
              <a:rPr lang="en-US" altLang="zh-CN" sz="1200" b="0" kern="0" dirty="0">
                <a:solidFill>
                  <a:srgbClr val="7188A8"/>
                </a:solidFill>
              </a:rPr>
              <a:t>yong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在个人中心页，左侧展示了用户修改个人信息与密码的功能；右侧展示了用户查看预约与关注列表、取关等功能。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13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indent="0" algn="l">
              <a:lnSpc>
                <a:spcPct val="150000"/>
              </a:lnSpc>
              <a:buFont typeface="Arial" panose="020B0604020202020204" pitchFamily="34" charset="0"/>
              <a:buNone/>
              <a:defRPr/>
            </a:pPr>
            <a:r>
              <a:rPr lang="zh-CN" altLang="en-US" dirty="0"/>
              <a:t>接下来是咨询师端，在左侧的接待界面，咨询师可以</a:t>
            </a:r>
            <a:r>
              <a:rPr lang="zh-CN" altLang="en-US" sz="1200" b="0" kern="0" dirty="0">
                <a:solidFill>
                  <a:srgbClr val="7188A8"/>
                </a:solidFill>
              </a:rPr>
              <a:t>查看预约信息，获取用户私聊列表并显示未读条数，在右侧的个人中心界面，咨询师可以查看、移除粉丝，查看点赞数，修改资料等等。</a:t>
            </a: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zh-CN" altLang="en-US" sz="1200" b="0" kern="0" dirty="0">
              <a:solidFill>
                <a:srgbClr val="7188A8"/>
              </a:solidFill>
            </a:endParaRPr>
          </a:p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接下来是我们的拓展功能，我们的</a:t>
            </a:r>
            <a:r>
              <a:rPr lang="en-US" altLang="zh-CN" dirty="0"/>
              <a:t>app</a:t>
            </a:r>
            <a:r>
              <a:rPr lang="zh-CN" altLang="en-US" dirty="0"/>
              <a:t>设计了故事会模块，供用户分享自己的故事，交流心理问题；同时，为了用户快速搜索故事会图片中的同类症状与治疗方案，我们引入了文字识别功能。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左侧是我们的故事会界面，用户在此模块可以浏览、回复故事会的内容；右侧展示了发布故事的功能，用户可以添加图片，发布故事，并在个人中心删除故事等等。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当用户想要识别故事会的图片时，长按选择文字识别即可获取文字识别结果并复制到剪贴板，同时，可以将图片保存到本地相册。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接下来，我将介绍本</a:t>
            </a:r>
            <a:r>
              <a:rPr lang="en-US" altLang="zh-CN" dirty="0"/>
              <a:t>app</a:t>
            </a:r>
            <a:r>
              <a:rPr lang="zh-CN" altLang="en-US" dirty="0"/>
              <a:t>中使用的主要技术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dirty="0"/>
              <a:t>在</a:t>
            </a:r>
            <a:r>
              <a:rPr lang="en-US" altLang="zh-CN" dirty="0"/>
              <a:t>java</a:t>
            </a:r>
            <a:r>
              <a:rPr lang="zh-CN" altLang="en-US" dirty="0"/>
              <a:t>服务器的实现上，我们首先进行了数据库设计，在</a:t>
            </a:r>
            <a:r>
              <a:rPr lang="en-US" altLang="zh-CN" dirty="0" err="1"/>
              <a:t>mysql</a:t>
            </a:r>
            <a:r>
              <a:rPr lang="zh-CN" altLang="en-US" dirty="0"/>
              <a:t>中建了</a:t>
            </a:r>
            <a:r>
              <a:rPr lang="en-US" altLang="zh-CN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</a:rPr>
              <a:t>11</a:t>
            </a: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</a:rPr>
              <a:t>张表实现信息全方位增删改查</a:t>
            </a:r>
            <a:endParaRPr lang="en-US" altLang="zh-CN" sz="1200" dirty="0">
              <a:solidFill>
                <a:srgbClr val="7F7F7F"/>
              </a:solidFill>
              <a:ea typeface="思源黑体 CN Regular" panose="020B0500000000000000" pitchFamily="34" charset="-122"/>
              <a:cs typeface="+mn-ea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dirty="0"/>
              <a:t>然后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使用</a:t>
            </a:r>
            <a:r>
              <a:rPr lang="id-ID" altLang="zh-CN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Maven</a:t>
            </a:r>
            <a:r>
              <a:rPr lang="zh-CN" alt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搭建</a:t>
            </a:r>
            <a:r>
              <a:rPr lang="id-ID" altLang="zh-CN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springboot</a:t>
            </a:r>
            <a:r>
              <a:rPr lang="zh-CN" alt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项目，分层实现不同功能；并通过</a:t>
            </a:r>
            <a:r>
              <a:rPr lang="en-US" altLang="zh-CN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JPA</a:t>
            </a:r>
            <a:r>
              <a:rPr lang="zh-CN" altLang="en-US" sz="1200" kern="1200" noProof="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进行数据库操作，使用邮件发送框架发送邮件等等。</a:t>
            </a:r>
            <a:endParaRPr lang="id-ID" altLang="zh-CN" sz="1200" kern="1200" noProof="0" dirty="0">
              <a:solidFill>
                <a:schemeClr val="tx1"/>
              </a:solidFill>
              <a:latin typeface="+mn-lt"/>
              <a:ea typeface="+mn-ea"/>
              <a:cs typeface="+mn-cs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在用户体验方面，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20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答辩将从</a:t>
            </a:r>
            <a:r>
              <a:rPr lang="en-US" altLang="zh-CN" dirty="0"/>
              <a:t>…</a:t>
            </a:r>
            <a:r>
              <a:rPr lang="zh-CN" altLang="en-US" dirty="0"/>
              <a:t>四个方面展开。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感官体验上，我们的</a:t>
            </a:r>
            <a:r>
              <a:rPr lang="en-US" altLang="zh-CN" dirty="0"/>
              <a:t>app</a:t>
            </a:r>
            <a:r>
              <a:rPr lang="zh-CN" altLang="en-US" dirty="0"/>
              <a:t>颜色搭配温和，</a:t>
            </a:r>
            <a:r>
              <a:rPr lang="zh-CN" altLang="en-US" sz="12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界面简洁大方，符合我们的设计主旨。交互体验上，交互功能清晰明了，提示信息准确，操作简单易上手；并在安全性、内存与速度上全方位提升了用户的性能体验。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21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感谢大家的聆听，以上就是我们的项目展示。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22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首先是我们的设计初衷，当今社会，人们日常中感受到的压力日渐增大，随之而来的心理问题逐渐变多，却缺少交流和咨询的渠道</a:t>
            </a:r>
            <a:r>
              <a:rPr lang="zh-CN" altLang="en-US" sz="1200" kern="220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，因此，</a:t>
            </a:r>
            <a:r>
              <a:rPr lang="zh-CN" altLang="zh-CN" sz="1200" kern="2200" dirty="0">
                <a:solidFill>
                  <a:schemeClr val="accent1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本小组</a:t>
            </a:r>
            <a:r>
              <a:rPr lang="zh-CN" altLang="en-US" sz="1200" kern="2200" dirty="0">
                <a:solidFill>
                  <a:schemeClr val="accent1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设计并实现了一款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心理咨询交流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APP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，帮助人们改善心理问题。</a:t>
            </a:r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4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在组员分工与贡献上，我负责部分前端的实现，后端的搭建以及前后端的对接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，李芮萱，李雅婷负责部分前端的实现，徐恬恬，陈增剑进行软件测试并提出评价与改进意见。贡献比与顺序如</a:t>
            </a:r>
            <a:r>
              <a:rPr lang="en-US" altLang="zh-CN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ppt</a:t>
            </a:r>
            <a:r>
              <a:rPr lang="zh-CN" altLang="en-US" sz="1200" kern="1200" dirty="0">
                <a:solidFill>
                  <a:schemeClr val="tx1"/>
                </a:solidFill>
                <a:latin typeface="+mn-lt"/>
                <a:ea typeface="+mn-ea"/>
                <a:cs typeface="+mn-cs"/>
              </a:rPr>
              <a:t>所示。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5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接下来是我们的主要功能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6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这是咨询师端与普通用户端的用例图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7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在基础功能方面，所有用户都有</a:t>
            </a:r>
            <a:r>
              <a:rPr lang="zh-CN" altLang="en-US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注册、登录、个人中心功能。咨询师端又包含查看预约、实时私聊功能，普通用户端又包含查看、关注、点赞、预约、与咨询师私聊、查看消息列表等等功能。</a:t>
            </a:r>
            <a:endParaRPr lang="en-US" altLang="en-US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lang="en-US" altLang="en-US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8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注册时，用户首先选择普通</a:t>
            </a:r>
            <a:r>
              <a:rPr lang="zh-CN" altLang="en-US" sz="1200" b="0" kern="0" dirty="0">
                <a:solidFill>
                  <a:srgbClr val="7188A8"/>
                </a:solidFill>
              </a:rPr>
              <a:t>用户或咨询师的角色，根据角色的不同填写不同信息，</a:t>
            </a:r>
            <a:r>
              <a:rPr lang="zh-CN" altLang="en-US" dirty="0"/>
              <a:t>可以上传头像，</a:t>
            </a:r>
            <a:r>
              <a:rPr lang="zh-CN" altLang="en-US" sz="1200" b="0" kern="0" dirty="0">
                <a:solidFill>
                  <a:srgbClr val="7188A8"/>
                </a:solidFill>
              </a:rPr>
              <a:t>并需要进行邮箱认证、确认密码等操作。若注册时不符合规范，将返回完整准确的提示信息。</a:t>
            </a:r>
            <a:endParaRPr lang="en-US" altLang="zh-CN" sz="1200" b="0" kern="0" dirty="0">
              <a:solidFill>
                <a:srgbClr val="7188A8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9</a:t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dirty="0"/>
              <a:t>用户登录时，可以通过左侧展示的</a:t>
            </a:r>
            <a:r>
              <a:rPr lang="zh-CN" altLang="en-US" sz="1200" b="0" kern="0" dirty="0">
                <a:solidFill>
                  <a:srgbClr val="7188A8"/>
                </a:solidFill>
              </a:rPr>
              <a:t>用户名密码登录，或右侧的邮箱验证码登录，点击获取验证码后，按钮进入倒计时状态，</a:t>
            </a:r>
            <a:r>
              <a:rPr lang="en-US" altLang="zh-CN" sz="1200" b="0" kern="0" dirty="0">
                <a:solidFill>
                  <a:srgbClr val="7188A8"/>
                </a:solidFill>
              </a:rPr>
              <a:t>1</a:t>
            </a:r>
            <a:r>
              <a:rPr lang="zh-CN" altLang="en-US" sz="1200" b="0" kern="0" dirty="0">
                <a:solidFill>
                  <a:srgbClr val="7188A8"/>
                </a:solidFill>
              </a:rPr>
              <a:t>分钟后可以再次获取。同样，我们有针对不同错误的信息提示，并且在此界面，若检测到没有需要的权限，就会动态获取权限。</a:t>
            </a:r>
            <a:endParaRPr lang="en-US" altLang="zh-CN" sz="1200" b="0" kern="0" dirty="0">
              <a:solidFill>
                <a:srgbClr val="7188A8"/>
              </a:solidFill>
            </a:endParaRP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F2D1CB4E-C488-430E-B94D-631596D758AA}" type="slidenum">
              <a:rPr lang="zh-CN" altLang="en-US" smtClean="0"/>
              <a:t>10</a:t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pn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9.xml"/><Relationship Id="rId3" Type="http://schemas.openxmlformats.org/officeDocument/2006/relationships/slideLayout" Target="../slideLayouts/slideLayout14.xml"/><Relationship Id="rId7" Type="http://schemas.openxmlformats.org/officeDocument/2006/relationships/slideLayout" Target="../slideLayouts/slideLayout18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13.xml"/><Relationship Id="rId1" Type="http://schemas.openxmlformats.org/officeDocument/2006/relationships/slideLayout" Target="../slideLayouts/slideLayout12.xml"/><Relationship Id="rId6" Type="http://schemas.openxmlformats.org/officeDocument/2006/relationships/slideLayout" Target="../slideLayouts/slideLayout17.xml"/><Relationship Id="rId11" Type="http://schemas.openxmlformats.org/officeDocument/2006/relationships/slideLayout" Target="../slideLayouts/slideLayout22.xml"/><Relationship Id="rId5" Type="http://schemas.openxmlformats.org/officeDocument/2006/relationships/slideLayout" Target="../slideLayouts/slideLayout16.xml"/><Relationship Id="rId10" Type="http://schemas.openxmlformats.org/officeDocument/2006/relationships/slideLayout" Target="../slideLayouts/slideLayout21.xml"/><Relationship Id="rId4" Type="http://schemas.openxmlformats.org/officeDocument/2006/relationships/slideLayout" Target="../slideLayouts/slideLayout15.xml"/><Relationship Id="rId9" Type="http://schemas.openxmlformats.org/officeDocument/2006/relationships/slideLayout" Target="../slideLayouts/slideLayout2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4803A1-9305-4DF3-8889-9FD3438A7867}" type="datetimeFigureOut">
              <a:rPr lang="zh-CN" altLang="en-US" smtClean="0"/>
              <a:t>2023/3/2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B3ED629-5C92-47D9-AA19-0BF1C76404F1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8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8" Type="http://schemas.openxmlformats.org/officeDocument/2006/relationships/image" Target="../media/image17.jpeg"/><Relationship Id="rId3" Type="http://schemas.openxmlformats.org/officeDocument/2006/relationships/image" Target="../media/image12.GIF"/><Relationship Id="rId7" Type="http://schemas.openxmlformats.org/officeDocument/2006/relationships/image" Target="../media/image16.jpe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jpeg"/><Relationship Id="rId5" Type="http://schemas.openxmlformats.org/officeDocument/2006/relationships/image" Target="../media/image14.jpeg"/><Relationship Id="rId4" Type="http://schemas.openxmlformats.org/officeDocument/2006/relationships/image" Target="../media/image13.GIF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GIF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9.GIF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GIF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1.GIF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GIF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3.GIF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GIF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25.GIF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e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28.GIF"/><Relationship Id="rId4" Type="http://schemas.openxmlformats.org/officeDocument/2006/relationships/image" Target="../media/image27.GIF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9.GIF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0.GIF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8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18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8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GIF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jpeg"/><Relationship Id="rId5" Type="http://schemas.openxmlformats.org/officeDocument/2006/relationships/image" Target="../media/image8.jpeg"/><Relationship Id="rId4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2763126" y="1711275"/>
            <a:ext cx="6043448" cy="2208957"/>
            <a:chOff x="3074276" y="1991709"/>
            <a:chExt cx="6043448" cy="2208957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484180" y="3646668"/>
              <a:ext cx="5223641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000" b="0" i="0" u="none" strike="noStrike" kern="1200" cap="none" spc="0" normalizeH="0" baseline="0" noProof="0" dirty="0">
                  <a:ln w="0"/>
                  <a:solidFill>
                    <a:srgbClr val="9FC5EB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</a:rPr>
                <a:t>一个有温度的心理咨询</a:t>
              </a:r>
              <a:r>
                <a:rPr kumimoji="0" lang="en-US" altLang="zh-CN" sz="3000" b="0" i="0" u="none" strike="noStrike" kern="1200" cap="none" spc="0" normalizeH="0" baseline="0" noProof="0" dirty="0">
                  <a:ln w="0"/>
                  <a:solidFill>
                    <a:srgbClr val="9FC5EB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</a:rPr>
                <a:t>APP</a:t>
              </a:r>
              <a:endParaRPr kumimoji="0" lang="zh-CN" altLang="en-US" sz="3000" b="0" i="0" u="none" strike="noStrike" kern="1200" cap="none" spc="0" normalizeH="0" baseline="0" noProof="0" dirty="0">
                <a:ln w="0"/>
                <a:solidFill>
                  <a:srgbClr val="9FC5EB"/>
                </a:solidFill>
                <a:effectLst>
                  <a:outerShdw blurRad="38100" dist="19050" dir="2700000" algn="tl" rotWithShape="0">
                    <a:prstClr val="black">
                      <a:alpha val="40000"/>
                    </a:prstClr>
                  </a:outerShdw>
                </a:effectLst>
                <a:uLnTx/>
                <a:uFillTx/>
                <a:latin typeface="思源黑体 CN Normal" panose="020B0400000000000000" pitchFamily="34" charset="-122"/>
                <a:ea typeface="思源黑体 CN Normal" panose="020B0400000000000000" pitchFamily="34" charset="-122"/>
                <a:cs typeface="+mn-cs"/>
              </a:endParaRPr>
            </a:p>
          </p:txBody>
        </p:sp>
        <p:sp>
          <p:nvSpPr>
            <p:cNvPr id="20" name="矩形 19"/>
            <p:cNvSpPr/>
            <p:nvPr/>
          </p:nvSpPr>
          <p:spPr>
            <a:xfrm>
              <a:off x="4265587" y="1991709"/>
              <a:ext cx="2897501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0" b="0" i="0" u="none" strike="noStrike" kern="1200" cap="none" spc="0" normalizeH="0" baseline="0" noProof="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话心</a:t>
              </a:r>
            </a:p>
          </p:txBody>
        </p:sp>
      </p:grpSp>
      <p:sp>
        <p:nvSpPr>
          <p:cNvPr id="2" name="文本框 1"/>
          <p:cNvSpPr txBox="1"/>
          <p:nvPr/>
        </p:nvSpPr>
        <p:spPr>
          <a:xfrm>
            <a:off x="3759918" y="4149808"/>
            <a:ext cx="454019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ea typeface="思源黑体 CN Heavy" panose="020B0A00000000000000"/>
              </a:rPr>
              <a:t>组长：杨睿孜</a:t>
            </a:r>
            <a:endParaRPr lang="en-US" altLang="zh-CN" dirty="0">
              <a:solidFill>
                <a:schemeClr val="accent1">
                  <a:lumMod val="75000"/>
                </a:schemeClr>
              </a:solidFill>
              <a:ea typeface="思源黑体 CN Heavy" panose="020B0A00000000000000"/>
            </a:endParaRPr>
          </a:p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  <a:ea typeface="思源黑体 CN Heavy" panose="020B0A00000000000000"/>
              </a:rPr>
              <a:t>组员：李芮萱、李雅婷、陈增剑、徐恬恬</a:t>
            </a: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040242" y="1668185"/>
            <a:ext cx="1583261" cy="1583261"/>
          </a:xfrm>
          <a:prstGeom prst="rect">
            <a:avLst/>
          </a:prstGeom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3587630" cy="541682"/>
            <a:chOff x="334963" y="486219"/>
            <a:chExt cx="3587630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33089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2.2.2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基础功能</a:t>
              </a:r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——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登录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1428" y="1164388"/>
            <a:ext cx="2100078" cy="4547804"/>
          </a:xfrm>
          <a:prstGeom prst="rect">
            <a:avLst/>
          </a:prstGeom>
        </p:spPr>
      </p:pic>
      <p:sp>
        <p:nvSpPr>
          <p:cNvPr id="15" name="文本框 14"/>
          <p:cNvSpPr txBox="1"/>
          <p:nvPr/>
        </p:nvSpPr>
        <p:spPr>
          <a:xfrm>
            <a:off x="2883432" y="2148370"/>
            <a:ext cx="2433503" cy="38236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动态权限申请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用户名密码登录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邮箱验证码登录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algn="l">
              <a:lnSpc>
                <a:spcPct val="150000"/>
              </a:lnSpc>
              <a:defRPr/>
            </a:pPr>
            <a:r>
              <a:rPr lang="en-US" altLang="zh-CN" sz="1800" b="0" kern="0" dirty="0">
                <a:solidFill>
                  <a:srgbClr val="7188A8"/>
                </a:solidFill>
              </a:rPr>
              <a:t>     1</a:t>
            </a:r>
            <a:r>
              <a:rPr lang="zh-CN" altLang="en-US" sz="1800" b="0" kern="0" dirty="0">
                <a:solidFill>
                  <a:srgbClr val="7188A8"/>
                </a:solidFill>
              </a:rPr>
              <a:t>分钟倒计时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R="0" lvl="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R="0" lvl="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3044958" y="1538033"/>
            <a:ext cx="2059633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Details</a:t>
            </a:r>
            <a:r>
              <a:rPr kumimoji="0" lang="zh-CN" altLang="en-US" sz="24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pic>
        <p:nvPicPr>
          <p:cNvPr id="18" name="图片 17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16935" y="1052535"/>
            <a:ext cx="2203381" cy="4771510"/>
          </a:xfrm>
          <a:prstGeom prst="rect">
            <a:avLst/>
          </a:prstGeom>
        </p:spPr>
      </p:pic>
      <p:pic>
        <p:nvPicPr>
          <p:cNvPr id="19" name="图片 18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153" b="5231"/>
          <a:stretch>
            <a:fillRect/>
          </a:stretch>
        </p:blipFill>
        <p:spPr>
          <a:xfrm>
            <a:off x="7994225" y="1538033"/>
            <a:ext cx="1867220" cy="469901"/>
          </a:xfrm>
          <a:prstGeom prst="rect">
            <a:avLst/>
          </a:prstGeom>
        </p:spPr>
      </p:pic>
      <p:pic>
        <p:nvPicPr>
          <p:cNvPr id="21" name="图片 20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0536" b="5338"/>
          <a:stretch>
            <a:fillRect/>
          </a:stretch>
        </p:blipFill>
        <p:spPr>
          <a:xfrm>
            <a:off x="8640209" y="1713947"/>
            <a:ext cx="1867220" cy="571501"/>
          </a:xfrm>
          <a:prstGeom prst="rect">
            <a:avLst/>
          </a:prstGeom>
        </p:spPr>
      </p:pic>
      <p:pic>
        <p:nvPicPr>
          <p:cNvPr id="20" name="图片 19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646" b="4962"/>
          <a:stretch>
            <a:fillRect/>
          </a:stretch>
        </p:blipFill>
        <p:spPr>
          <a:xfrm>
            <a:off x="9512964" y="1985112"/>
            <a:ext cx="1750186" cy="469900"/>
          </a:xfrm>
          <a:prstGeom prst="rect">
            <a:avLst/>
          </a:prstGeom>
        </p:spPr>
      </p:pic>
      <p:sp>
        <p:nvSpPr>
          <p:cNvPr id="27" name="文本框 26"/>
          <p:cNvSpPr txBox="1"/>
          <p:nvPr/>
        </p:nvSpPr>
        <p:spPr>
          <a:xfrm>
            <a:off x="7791450" y="842291"/>
            <a:ext cx="6096000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提示信息完整准确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23" name="图片 22"/>
          <p:cNvPicPr>
            <a:picLocks noChangeAspect="1"/>
          </p:cNvPicPr>
          <p:nvPr/>
        </p:nvPicPr>
        <p:blipFill>
          <a:blip r:embed="rId8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60327" y="1052535"/>
            <a:ext cx="2202236" cy="4771511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25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25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25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4818736" cy="541682"/>
            <a:chOff x="334963" y="486219"/>
            <a:chExt cx="4818736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45400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2.2.3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普通用户端</a:t>
              </a:r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——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查看咨询师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7246" y="1199453"/>
            <a:ext cx="2059113" cy="4459093"/>
          </a:xfrm>
          <a:prstGeom prst="rect">
            <a:avLst/>
          </a:prstGeom>
        </p:spPr>
      </p:pic>
      <p:pic>
        <p:nvPicPr>
          <p:cNvPr id="8" name="图片 7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22218" y="653141"/>
            <a:ext cx="2369127" cy="5076701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3338793" y="2098378"/>
            <a:ext cx="2416401" cy="1330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滑动查看轮播图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查看咨询师列表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5937628" y="3191491"/>
            <a:ext cx="2416401" cy="174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查看咨询师详情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关注、点赞、评价咨询师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R="0" lvl="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69783" y="1698268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kern="0" dirty="0">
                <a:solidFill>
                  <a:srgbClr val="5E5E5E"/>
                </a:solidFill>
              </a:rPr>
              <a:t>首页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243596" y="2791381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咨询师详情页：</a:t>
            </a: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4818736" cy="541682"/>
            <a:chOff x="334963" y="486219"/>
            <a:chExt cx="4818736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454002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2.2.4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普通用户端</a:t>
              </a:r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——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预约与私聊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文本框 6"/>
          <p:cNvSpPr txBox="1"/>
          <p:nvPr/>
        </p:nvSpPr>
        <p:spPr>
          <a:xfrm>
            <a:off x="3359243" y="2024341"/>
            <a:ext cx="2416401" cy="174611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输入信息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日期与时间选择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查看预约信息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9" name="图片 8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710612" y="987892"/>
            <a:ext cx="2363787" cy="5118877"/>
          </a:xfrm>
          <a:prstGeom prst="rect">
            <a:avLst/>
          </a:prstGeom>
        </p:spPr>
      </p:pic>
      <p:sp>
        <p:nvSpPr>
          <p:cNvPr id="10" name="文本框 9"/>
          <p:cNvSpPr txBox="1"/>
          <p:nvPr/>
        </p:nvSpPr>
        <p:spPr>
          <a:xfrm>
            <a:off x="6518714" y="3478491"/>
            <a:ext cx="2416401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与咨询师私聊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查看消息列表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3669783" y="1698268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预约咨询师：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821301" y="3078381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私聊：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867" y="1123950"/>
            <a:ext cx="2222679" cy="4813300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4510960" cy="541682"/>
            <a:chOff x="334963" y="486219"/>
            <a:chExt cx="4510960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42322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2.2.5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普通用户端</a:t>
              </a:r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——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个人中心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8" name="文本框 7"/>
          <p:cNvSpPr txBox="1"/>
          <p:nvPr/>
        </p:nvSpPr>
        <p:spPr>
          <a:xfrm>
            <a:off x="3359243" y="2024341"/>
            <a:ext cx="2416401" cy="13306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修改个人信息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修改密码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R="0" lvl="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9" name="文本框 8"/>
          <p:cNvSpPr txBox="1"/>
          <p:nvPr/>
        </p:nvSpPr>
        <p:spPr>
          <a:xfrm>
            <a:off x="6210393" y="3199091"/>
            <a:ext cx="2416401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查看预约列表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查看关注列表</a:t>
            </a: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8423" y="1027900"/>
            <a:ext cx="2255708" cy="4833659"/>
          </a:xfrm>
          <a:prstGeom prst="rect">
            <a:avLst/>
          </a:prstGeom>
        </p:spPr>
      </p:pic>
      <p:pic>
        <p:nvPicPr>
          <p:cNvPr id="13" name="图片 1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298010" y="987892"/>
            <a:ext cx="2237909" cy="4795520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2356524" cy="541682"/>
            <a:chOff x="334963" y="486219"/>
            <a:chExt cx="2356524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207781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2.2.6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咨询师端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8" name="图片 7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14895" y="1209040"/>
            <a:ext cx="2300952" cy="4930610"/>
          </a:xfrm>
          <a:prstGeom prst="rect">
            <a:avLst/>
          </a:prstGeom>
        </p:spPr>
      </p:pic>
      <p:pic>
        <p:nvPicPr>
          <p:cNvPr id="10" name="图片 9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180077" y="908050"/>
            <a:ext cx="2393397" cy="5182998"/>
          </a:xfrm>
          <a:prstGeom prst="rect">
            <a:avLst/>
          </a:prstGeom>
        </p:spPr>
      </p:pic>
      <p:sp>
        <p:nvSpPr>
          <p:cNvPr id="11" name="文本框 10"/>
          <p:cNvSpPr txBox="1"/>
          <p:nvPr/>
        </p:nvSpPr>
        <p:spPr>
          <a:xfrm>
            <a:off x="3784693" y="2291041"/>
            <a:ext cx="2416401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查看预约信息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用户私聊列表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显示未读条数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3963076" y="1890931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kern="0" dirty="0">
                <a:solidFill>
                  <a:srgbClr val="5E5E5E"/>
                </a:solidFill>
              </a:rPr>
              <a:t>接待界面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sp>
        <p:nvSpPr>
          <p:cNvPr id="13" name="文本框 12"/>
          <p:cNvSpPr txBox="1"/>
          <p:nvPr/>
        </p:nvSpPr>
        <p:spPr>
          <a:xfrm>
            <a:off x="5893193" y="3990989"/>
            <a:ext cx="2416401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查看、移除粉丝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查看点赞数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修改资料</a:t>
            </a:r>
          </a:p>
        </p:txBody>
      </p:sp>
      <p:sp>
        <p:nvSpPr>
          <p:cNvPr id="14" name="文本框 13"/>
          <p:cNvSpPr txBox="1"/>
          <p:nvPr/>
        </p:nvSpPr>
        <p:spPr>
          <a:xfrm>
            <a:off x="6135761" y="3580946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个人中心：</a:t>
            </a: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2111264" cy="541682"/>
            <a:chOff x="334963" y="486219"/>
            <a:chExt cx="2111264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8325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2.3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拓展功能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218589" y="2252651"/>
            <a:ext cx="4698364" cy="2884402"/>
            <a:chOff x="1707133" y="2193384"/>
            <a:chExt cx="4698364" cy="2884402"/>
          </a:xfrm>
        </p:grpSpPr>
        <p:sp>
          <p:nvSpPr>
            <p:cNvPr id="7" name="椭圆 6"/>
            <p:cNvSpPr/>
            <p:nvPr/>
          </p:nvSpPr>
          <p:spPr>
            <a:xfrm>
              <a:off x="1716240" y="2344292"/>
              <a:ext cx="533348" cy="533346"/>
            </a:xfrm>
            <a:prstGeom prst="ellipse">
              <a:avLst/>
            </a:prstGeom>
            <a:solidFill>
              <a:srgbClr val="7188A8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1707133" y="3817951"/>
              <a:ext cx="533348" cy="533346"/>
            </a:xfrm>
            <a:prstGeom prst="ellipse">
              <a:avLst/>
            </a:prstGeom>
            <a:solidFill>
              <a:srgbClr val="96C0E9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0" name="椭圆 22"/>
            <p:cNvSpPr/>
            <p:nvPr/>
          </p:nvSpPr>
          <p:spPr>
            <a:xfrm>
              <a:off x="1823397" y="2458690"/>
              <a:ext cx="319034" cy="304550"/>
            </a:xfrm>
            <a:custGeom>
              <a:avLst/>
              <a:gdLst>
                <a:gd name="connsiteX0" fmla="*/ 442231 w 602715"/>
                <a:gd name="connsiteY0" fmla="*/ 415741 h 575353"/>
                <a:gd name="connsiteX1" fmla="*/ 479375 w 602715"/>
                <a:gd name="connsiteY1" fmla="*/ 514894 h 575353"/>
                <a:gd name="connsiteX2" fmla="*/ 500369 w 602715"/>
                <a:gd name="connsiteY2" fmla="*/ 472976 h 575353"/>
                <a:gd name="connsiteX3" fmla="*/ 542357 w 602715"/>
                <a:gd name="connsiteY3" fmla="*/ 452017 h 575353"/>
                <a:gd name="connsiteX4" fmla="*/ 405895 w 602715"/>
                <a:gd name="connsiteY4" fmla="*/ 379466 h 575353"/>
                <a:gd name="connsiteX5" fmla="*/ 596458 w 602715"/>
                <a:gd name="connsiteY5" fmla="*/ 449598 h 575353"/>
                <a:gd name="connsiteX6" fmla="*/ 526208 w 602715"/>
                <a:gd name="connsiteY6" fmla="*/ 484262 h 575353"/>
                <a:gd name="connsiteX7" fmla="*/ 599688 w 602715"/>
                <a:gd name="connsiteY7" fmla="*/ 557618 h 575353"/>
                <a:gd name="connsiteX8" fmla="*/ 599688 w 602715"/>
                <a:gd name="connsiteY8" fmla="*/ 572129 h 575353"/>
                <a:gd name="connsiteX9" fmla="*/ 591613 w 602715"/>
                <a:gd name="connsiteY9" fmla="*/ 575353 h 575353"/>
                <a:gd name="connsiteX10" fmla="*/ 584346 w 602715"/>
                <a:gd name="connsiteY10" fmla="*/ 572129 h 575353"/>
                <a:gd name="connsiteX11" fmla="*/ 510866 w 602715"/>
                <a:gd name="connsiteY11" fmla="*/ 499578 h 575353"/>
                <a:gd name="connsiteX12" fmla="*/ 476145 w 602715"/>
                <a:gd name="connsiteY12" fmla="*/ 568904 h 575353"/>
                <a:gd name="connsiteX13" fmla="*/ 280047 w 602715"/>
                <a:gd name="connsiteY13" fmla="*/ 64374 h 575353"/>
                <a:gd name="connsiteX14" fmla="*/ 258242 w 602715"/>
                <a:gd name="connsiteY14" fmla="*/ 86154 h 575353"/>
                <a:gd name="connsiteX15" fmla="*/ 280047 w 602715"/>
                <a:gd name="connsiteY15" fmla="*/ 107934 h 575353"/>
                <a:gd name="connsiteX16" fmla="*/ 301045 w 602715"/>
                <a:gd name="connsiteY16" fmla="*/ 86154 h 575353"/>
                <a:gd name="connsiteX17" fmla="*/ 280047 w 602715"/>
                <a:gd name="connsiteY17" fmla="*/ 64374 h 575353"/>
                <a:gd name="connsiteX18" fmla="*/ 183205 w 602715"/>
                <a:gd name="connsiteY18" fmla="*/ 64374 h 575353"/>
                <a:gd name="connsiteX19" fmla="*/ 161432 w 602715"/>
                <a:gd name="connsiteY19" fmla="*/ 86154 h 575353"/>
                <a:gd name="connsiteX20" fmla="*/ 183205 w 602715"/>
                <a:gd name="connsiteY20" fmla="*/ 107934 h 575353"/>
                <a:gd name="connsiteX21" fmla="*/ 204171 w 602715"/>
                <a:gd name="connsiteY21" fmla="*/ 86154 h 575353"/>
                <a:gd name="connsiteX22" fmla="*/ 183205 w 602715"/>
                <a:gd name="connsiteY22" fmla="*/ 64374 h 575353"/>
                <a:gd name="connsiteX23" fmla="*/ 86363 w 602715"/>
                <a:gd name="connsiteY23" fmla="*/ 64374 h 575353"/>
                <a:gd name="connsiteX24" fmla="*/ 64558 w 602715"/>
                <a:gd name="connsiteY24" fmla="*/ 86154 h 575353"/>
                <a:gd name="connsiteX25" fmla="*/ 86363 w 602715"/>
                <a:gd name="connsiteY25" fmla="*/ 107934 h 575353"/>
                <a:gd name="connsiteX26" fmla="*/ 107361 w 602715"/>
                <a:gd name="connsiteY26" fmla="*/ 86154 h 575353"/>
                <a:gd name="connsiteX27" fmla="*/ 86363 w 602715"/>
                <a:gd name="connsiteY27" fmla="*/ 64374 h 575353"/>
                <a:gd name="connsiteX28" fmla="*/ 280047 w 602715"/>
                <a:gd name="connsiteY28" fmla="*/ 43401 h 575353"/>
                <a:gd name="connsiteX29" fmla="*/ 322850 w 602715"/>
                <a:gd name="connsiteY29" fmla="*/ 86154 h 575353"/>
                <a:gd name="connsiteX30" fmla="*/ 280047 w 602715"/>
                <a:gd name="connsiteY30" fmla="*/ 128907 h 575353"/>
                <a:gd name="connsiteX31" fmla="*/ 236437 w 602715"/>
                <a:gd name="connsiteY31" fmla="*/ 86154 h 575353"/>
                <a:gd name="connsiteX32" fmla="*/ 280047 w 602715"/>
                <a:gd name="connsiteY32" fmla="*/ 43401 h 575353"/>
                <a:gd name="connsiteX33" fmla="*/ 183205 w 602715"/>
                <a:gd name="connsiteY33" fmla="*/ 43401 h 575353"/>
                <a:gd name="connsiteX34" fmla="*/ 225943 w 602715"/>
                <a:gd name="connsiteY34" fmla="*/ 86154 h 575353"/>
                <a:gd name="connsiteX35" fmla="*/ 183205 w 602715"/>
                <a:gd name="connsiteY35" fmla="*/ 128907 h 575353"/>
                <a:gd name="connsiteX36" fmla="*/ 139660 w 602715"/>
                <a:gd name="connsiteY36" fmla="*/ 86154 h 575353"/>
                <a:gd name="connsiteX37" fmla="*/ 183205 w 602715"/>
                <a:gd name="connsiteY37" fmla="*/ 43401 h 575353"/>
                <a:gd name="connsiteX38" fmla="*/ 86363 w 602715"/>
                <a:gd name="connsiteY38" fmla="*/ 43401 h 575353"/>
                <a:gd name="connsiteX39" fmla="*/ 129166 w 602715"/>
                <a:gd name="connsiteY39" fmla="*/ 86154 h 575353"/>
                <a:gd name="connsiteX40" fmla="*/ 86363 w 602715"/>
                <a:gd name="connsiteY40" fmla="*/ 128907 h 575353"/>
                <a:gd name="connsiteX41" fmla="*/ 42753 w 602715"/>
                <a:gd name="connsiteY41" fmla="*/ 86154 h 575353"/>
                <a:gd name="connsiteX42" fmla="*/ 86363 w 602715"/>
                <a:gd name="connsiteY42" fmla="*/ 43401 h 575353"/>
                <a:gd name="connsiteX43" fmla="*/ 21790 w 602715"/>
                <a:gd name="connsiteY43" fmla="*/ 21754 h 575353"/>
                <a:gd name="connsiteX44" fmla="*/ 21790 w 602715"/>
                <a:gd name="connsiteY44" fmla="*/ 150669 h 575353"/>
                <a:gd name="connsiteX45" fmla="*/ 538305 w 602715"/>
                <a:gd name="connsiteY45" fmla="*/ 150669 h 575353"/>
                <a:gd name="connsiteX46" fmla="*/ 538305 w 602715"/>
                <a:gd name="connsiteY46" fmla="*/ 21754 h 575353"/>
                <a:gd name="connsiteX47" fmla="*/ 10492 w 602715"/>
                <a:gd name="connsiteY47" fmla="*/ 0 h 575353"/>
                <a:gd name="connsiteX48" fmla="*/ 548796 w 602715"/>
                <a:gd name="connsiteY48" fmla="*/ 0 h 575353"/>
                <a:gd name="connsiteX49" fmla="*/ 559288 w 602715"/>
                <a:gd name="connsiteY49" fmla="*/ 11280 h 575353"/>
                <a:gd name="connsiteX50" fmla="*/ 559288 w 602715"/>
                <a:gd name="connsiteY50" fmla="*/ 161143 h 575353"/>
                <a:gd name="connsiteX51" fmla="*/ 559288 w 602715"/>
                <a:gd name="connsiteY51" fmla="*/ 365795 h 575353"/>
                <a:gd name="connsiteX52" fmla="*/ 548796 w 602715"/>
                <a:gd name="connsiteY52" fmla="*/ 376269 h 575353"/>
                <a:gd name="connsiteX53" fmla="*/ 538305 w 602715"/>
                <a:gd name="connsiteY53" fmla="*/ 365795 h 575353"/>
                <a:gd name="connsiteX54" fmla="*/ 538305 w 602715"/>
                <a:gd name="connsiteY54" fmla="*/ 172423 h 575353"/>
                <a:gd name="connsiteX55" fmla="*/ 21790 w 602715"/>
                <a:gd name="connsiteY55" fmla="*/ 172423 h 575353"/>
                <a:gd name="connsiteX56" fmla="*/ 21790 w 602715"/>
                <a:gd name="connsiteY56" fmla="*/ 526938 h 575353"/>
                <a:gd name="connsiteX57" fmla="*/ 376894 w 602715"/>
                <a:gd name="connsiteY57" fmla="*/ 526938 h 575353"/>
                <a:gd name="connsiteX58" fmla="*/ 387386 w 602715"/>
                <a:gd name="connsiteY58" fmla="*/ 537413 h 575353"/>
                <a:gd name="connsiteX59" fmla="*/ 376894 w 602715"/>
                <a:gd name="connsiteY59" fmla="*/ 547887 h 575353"/>
                <a:gd name="connsiteX60" fmla="*/ 10492 w 602715"/>
                <a:gd name="connsiteY60" fmla="*/ 547887 h 575353"/>
                <a:gd name="connsiteX61" fmla="*/ 0 w 602715"/>
                <a:gd name="connsiteY61" fmla="*/ 537413 h 575353"/>
                <a:gd name="connsiteX62" fmla="*/ 0 w 602715"/>
                <a:gd name="connsiteY62" fmla="*/ 161143 h 575353"/>
                <a:gd name="connsiteX63" fmla="*/ 0 w 602715"/>
                <a:gd name="connsiteY63" fmla="*/ 11280 h 575353"/>
                <a:gd name="connsiteX64" fmla="*/ 10492 w 602715"/>
                <a:gd name="connsiteY64" fmla="*/ 0 h 5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602715" h="575353">
                  <a:moveTo>
                    <a:pt x="442231" y="415741"/>
                  </a:moveTo>
                  <a:lnTo>
                    <a:pt x="479375" y="514894"/>
                  </a:lnTo>
                  <a:lnTo>
                    <a:pt x="500369" y="472976"/>
                  </a:lnTo>
                  <a:lnTo>
                    <a:pt x="542357" y="452017"/>
                  </a:lnTo>
                  <a:close/>
                  <a:moveTo>
                    <a:pt x="405895" y="379466"/>
                  </a:moveTo>
                  <a:lnTo>
                    <a:pt x="596458" y="449598"/>
                  </a:lnTo>
                  <a:lnTo>
                    <a:pt x="526208" y="484262"/>
                  </a:lnTo>
                  <a:lnTo>
                    <a:pt x="599688" y="557618"/>
                  </a:lnTo>
                  <a:cubicBezTo>
                    <a:pt x="603725" y="561649"/>
                    <a:pt x="603725" y="568098"/>
                    <a:pt x="599688" y="572129"/>
                  </a:cubicBezTo>
                  <a:cubicBezTo>
                    <a:pt x="597265" y="574547"/>
                    <a:pt x="594843" y="575353"/>
                    <a:pt x="591613" y="575353"/>
                  </a:cubicBezTo>
                  <a:cubicBezTo>
                    <a:pt x="589191" y="575353"/>
                    <a:pt x="586768" y="574547"/>
                    <a:pt x="584346" y="572129"/>
                  </a:cubicBezTo>
                  <a:lnTo>
                    <a:pt x="510866" y="499578"/>
                  </a:lnTo>
                  <a:lnTo>
                    <a:pt x="476145" y="568904"/>
                  </a:lnTo>
                  <a:close/>
                  <a:moveTo>
                    <a:pt x="280047" y="64374"/>
                  </a:moveTo>
                  <a:cubicBezTo>
                    <a:pt x="267933" y="64374"/>
                    <a:pt x="258242" y="74054"/>
                    <a:pt x="258242" y="86154"/>
                  </a:cubicBezTo>
                  <a:cubicBezTo>
                    <a:pt x="258242" y="98254"/>
                    <a:pt x="267933" y="107934"/>
                    <a:pt x="280047" y="107934"/>
                  </a:cubicBezTo>
                  <a:cubicBezTo>
                    <a:pt x="291354" y="107934"/>
                    <a:pt x="301045" y="98254"/>
                    <a:pt x="301045" y="86154"/>
                  </a:cubicBezTo>
                  <a:cubicBezTo>
                    <a:pt x="301045" y="74054"/>
                    <a:pt x="291354" y="64374"/>
                    <a:pt x="280047" y="64374"/>
                  </a:cubicBezTo>
                  <a:close/>
                  <a:moveTo>
                    <a:pt x="183205" y="64374"/>
                  </a:moveTo>
                  <a:cubicBezTo>
                    <a:pt x="171109" y="64374"/>
                    <a:pt x="161432" y="74054"/>
                    <a:pt x="161432" y="86154"/>
                  </a:cubicBezTo>
                  <a:cubicBezTo>
                    <a:pt x="161432" y="98254"/>
                    <a:pt x="171109" y="107934"/>
                    <a:pt x="183205" y="107934"/>
                  </a:cubicBezTo>
                  <a:cubicBezTo>
                    <a:pt x="194494" y="107934"/>
                    <a:pt x="204171" y="98254"/>
                    <a:pt x="204171" y="86154"/>
                  </a:cubicBezTo>
                  <a:cubicBezTo>
                    <a:pt x="204171" y="74054"/>
                    <a:pt x="194494" y="64374"/>
                    <a:pt x="183205" y="64374"/>
                  </a:cubicBezTo>
                  <a:close/>
                  <a:moveTo>
                    <a:pt x="86363" y="64374"/>
                  </a:moveTo>
                  <a:cubicBezTo>
                    <a:pt x="74249" y="64374"/>
                    <a:pt x="64558" y="74054"/>
                    <a:pt x="64558" y="86154"/>
                  </a:cubicBezTo>
                  <a:cubicBezTo>
                    <a:pt x="64558" y="98254"/>
                    <a:pt x="74249" y="107934"/>
                    <a:pt x="86363" y="107934"/>
                  </a:cubicBezTo>
                  <a:cubicBezTo>
                    <a:pt x="97670" y="107934"/>
                    <a:pt x="107361" y="98254"/>
                    <a:pt x="107361" y="86154"/>
                  </a:cubicBezTo>
                  <a:cubicBezTo>
                    <a:pt x="107361" y="74054"/>
                    <a:pt x="97670" y="64374"/>
                    <a:pt x="86363" y="64374"/>
                  </a:cubicBezTo>
                  <a:close/>
                  <a:moveTo>
                    <a:pt x="280047" y="43401"/>
                  </a:moveTo>
                  <a:cubicBezTo>
                    <a:pt x="303468" y="43401"/>
                    <a:pt x="322850" y="62761"/>
                    <a:pt x="322850" y="86154"/>
                  </a:cubicBezTo>
                  <a:cubicBezTo>
                    <a:pt x="322850" y="109547"/>
                    <a:pt x="303468" y="128907"/>
                    <a:pt x="280047" y="128907"/>
                  </a:cubicBezTo>
                  <a:cubicBezTo>
                    <a:pt x="255819" y="128907"/>
                    <a:pt x="236437" y="109547"/>
                    <a:pt x="236437" y="86154"/>
                  </a:cubicBezTo>
                  <a:cubicBezTo>
                    <a:pt x="236437" y="62761"/>
                    <a:pt x="255819" y="43401"/>
                    <a:pt x="280047" y="43401"/>
                  </a:cubicBezTo>
                  <a:close/>
                  <a:moveTo>
                    <a:pt x="183205" y="43401"/>
                  </a:moveTo>
                  <a:cubicBezTo>
                    <a:pt x="206590" y="43401"/>
                    <a:pt x="225943" y="62761"/>
                    <a:pt x="225943" y="86154"/>
                  </a:cubicBezTo>
                  <a:cubicBezTo>
                    <a:pt x="225943" y="109547"/>
                    <a:pt x="206590" y="128907"/>
                    <a:pt x="183205" y="128907"/>
                  </a:cubicBezTo>
                  <a:cubicBezTo>
                    <a:pt x="159013" y="128907"/>
                    <a:pt x="139660" y="109547"/>
                    <a:pt x="139660" y="86154"/>
                  </a:cubicBezTo>
                  <a:cubicBezTo>
                    <a:pt x="139660" y="62761"/>
                    <a:pt x="159013" y="43401"/>
                    <a:pt x="183205" y="43401"/>
                  </a:cubicBezTo>
                  <a:close/>
                  <a:moveTo>
                    <a:pt x="86363" y="43401"/>
                  </a:moveTo>
                  <a:cubicBezTo>
                    <a:pt x="109784" y="43401"/>
                    <a:pt x="129166" y="62761"/>
                    <a:pt x="129166" y="86154"/>
                  </a:cubicBezTo>
                  <a:cubicBezTo>
                    <a:pt x="129166" y="109547"/>
                    <a:pt x="109784" y="128907"/>
                    <a:pt x="86363" y="128907"/>
                  </a:cubicBezTo>
                  <a:cubicBezTo>
                    <a:pt x="62135" y="128907"/>
                    <a:pt x="42753" y="109547"/>
                    <a:pt x="42753" y="86154"/>
                  </a:cubicBezTo>
                  <a:cubicBezTo>
                    <a:pt x="42753" y="62761"/>
                    <a:pt x="62135" y="43401"/>
                    <a:pt x="86363" y="43401"/>
                  </a:cubicBezTo>
                  <a:close/>
                  <a:moveTo>
                    <a:pt x="21790" y="21754"/>
                  </a:moveTo>
                  <a:lnTo>
                    <a:pt x="21790" y="150669"/>
                  </a:lnTo>
                  <a:lnTo>
                    <a:pt x="538305" y="150669"/>
                  </a:lnTo>
                  <a:lnTo>
                    <a:pt x="538305" y="21754"/>
                  </a:lnTo>
                  <a:close/>
                  <a:moveTo>
                    <a:pt x="10492" y="0"/>
                  </a:moveTo>
                  <a:lnTo>
                    <a:pt x="548796" y="0"/>
                  </a:lnTo>
                  <a:cubicBezTo>
                    <a:pt x="554446" y="0"/>
                    <a:pt x="559288" y="4834"/>
                    <a:pt x="559288" y="11280"/>
                  </a:cubicBezTo>
                  <a:lnTo>
                    <a:pt x="559288" y="161143"/>
                  </a:lnTo>
                  <a:lnTo>
                    <a:pt x="559288" y="365795"/>
                  </a:lnTo>
                  <a:cubicBezTo>
                    <a:pt x="559288" y="371435"/>
                    <a:pt x="554446" y="376269"/>
                    <a:pt x="548796" y="376269"/>
                  </a:cubicBezTo>
                  <a:cubicBezTo>
                    <a:pt x="543147" y="376269"/>
                    <a:pt x="538305" y="371435"/>
                    <a:pt x="538305" y="365795"/>
                  </a:cubicBezTo>
                  <a:lnTo>
                    <a:pt x="538305" y="172423"/>
                  </a:lnTo>
                  <a:lnTo>
                    <a:pt x="21790" y="172423"/>
                  </a:lnTo>
                  <a:lnTo>
                    <a:pt x="21790" y="526938"/>
                  </a:lnTo>
                  <a:lnTo>
                    <a:pt x="376894" y="526938"/>
                  </a:lnTo>
                  <a:cubicBezTo>
                    <a:pt x="382543" y="526938"/>
                    <a:pt x="387386" y="531773"/>
                    <a:pt x="387386" y="537413"/>
                  </a:cubicBezTo>
                  <a:cubicBezTo>
                    <a:pt x="387386" y="543053"/>
                    <a:pt x="382543" y="547887"/>
                    <a:pt x="376894" y="547887"/>
                  </a:cubicBezTo>
                  <a:lnTo>
                    <a:pt x="10492" y="547887"/>
                  </a:lnTo>
                  <a:cubicBezTo>
                    <a:pt x="4842" y="547887"/>
                    <a:pt x="0" y="543053"/>
                    <a:pt x="0" y="537413"/>
                  </a:cubicBezTo>
                  <a:lnTo>
                    <a:pt x="0" y="161143"/>
                  </a:lnTo>
                  <a:lnTo>
                    <a:pt x="0" y="11280"/>
                  </a:lnTo>
                  <a:cubicBezTo>
                    <a:pt x="0" y="4834"/>
                    <a:pt x="4842" y="0"/>
                    <a:pt x="10492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1" name="椭圆 23"/>
            <p:cNvSpPr/>
            <p:nvPr/>
          </p:nvSpPr>
          <p:spPr>
            <a:xfrm>
              <a:off x="1811221" y="3959412"/>
              <a:ext cx="319034" cy="250425"/>
            </a:xfrm>
            <a:custGeom>
              <a:avLst/>
              <a:gdLst>
                <a:gd name="connsiteX0" fmla="*/ 315239 w 606721"/>
                <a:gd name="connsiteY0" fmla="*/ 351824 h 476246"/>
                <a:gd name="connsiteX1" fmla="*/ 315239 w 606721"/>
                <a:gd name="connsiteY1" fmla="*/ 369957 h 476246"/>
                <a:gd name="connsiteX2" fmla="*/ 533394 w 606721"/>
                <a:gd name="connsiteY2" fmla="*/ 369957 h 476246"/>
                <a:gd name="connsiteX3" fmla="*/ 533394 w 606721"/>
                <a:gd name="connsiteY3" fmla="*/ 351824 h 476246"/>
                <a:gd name="connsiteX4" fmla="*/ 88066 w 606721"/>
                <a:gd name="connsiteY4" fmla="*/ 264832 h 476246"/>
                <a:gd name="connsiteX5" fmla="*/ 183188 w 606721"/>
                <a:gd name="connsiteY5" fmla="*/ 264832 h 476246"/>
                <a:gd name="connsiteX6" fmla="*/ 183188 w 606721"/>
                <a:gd name="connsiteY6" fmla="*/ 359813 h 476246"/>
                <a:gd name="connsiteX7" fmla="*/ 88066 w 606721"/>
                <a:gd name="connsiteY7" fmla="*/ 359813 h 476246"/>
                <a:gd name="connsiteX8" fmla="*/ 315239 w 606721"/>
                <a:gd name="connsiteY8" fmla="*/ 261160 h 476246"/>
                <a:gd name="connsiteX9" fmla="*/ 315239 w 606721"/>
                <a:gd name="connsiteY9" fmla="*/ 279293 h 476246"/>
                <a:gd name="connsiteX10" fmla="*/ 533394 w 606721"/>
                <a:gd name="connsiteY10" fmla="*/ 279293 h 476246"/>
                <a:gd name="connsiteX11" fmla="*/ 533394 w 606721"/>
                <a:gd name="connsiteY11" fmla="*/ 261160 h 476246"/>
                <a:gd name="connsiteX12" fmla="*/ 69901 w 606721"/>
                <a:gd name="connsiteY12" fmla="*/ 246676 h 476246"/>
                <a:gd name="connsiteX13" fmla="*/ 69901 w 606721"/>
                <a:gd name="connsiteY13" fmla="*/ 377940 h 476246"/>
                <a:gd name="connsiteX14" fmla="*/ 201365 w 606721"/>
                <a:gd name="connsiteY14" fmla="*/ 377940 h 476246"/>
                <a:gd name="connsiteX15" fmla="*/ 201365 w 606721"/>
                <a:gd name="connsiteY15" fmla="*/ 246676 h 476246"/>
                <a:gd name="connsiteX16" fmla="*/ 315239 w 606721"/>
                <a:gd name="connsiteY16" fmla="*/ 170381 h 476246"/>
                <a:gd name="connsiteX17" fmla="*/ 315239 w 606721"/>
                <a:gd name="connsiteY17" fmla="*/ 188514 h 476246"/>
                <a:gd name="connsiteX18" fmla="*/ 533394 w 606721"/>
                <a:gd name="connsiteY18" fmla="*/ 188514 h 476246"/>
                <a:gd name="connsiteX19" fmla="*/ 533394 w 606721"/>
                <a:gd name="connsiteY19" fmla="*/ 170381 h 476246"/>
                <a:gd name="connsiteX20" fmla="*/ 135627 w 606721"/>
                <a:gd name="connsiteY20" fmla="*/ 97874 h 476246"/>
                <a:gd name="connsiteX21" fmla="*/ 183188 w 606721"/>
                <a:gd name="connsiteY21" fmla="*/ 145294 h 476246"/>
                <a:gd name="connsiteX22" fmla="*/ 135627 w 606721"/>
                <a:gd name="connsiteY22" fmla="*/ 192714 h 476246"/>
                <a:gd name="connsiteX23" fmla="*/ 88066 w 606721"/>
                <a:gd name="connsiteY23" fmla="*/ 145294 h 476246"/>
                <a:gd name="connsiteX24" fmla="*/ 135627 w 606721"/>
                <a:gd name="connsiteY24" fmla="*/ 97874 h 476246"/>
                <a:gd name="connsiteX25" fmla="*/ 315239 w 606721"/>
                <a:gd name="connsiteY25" fmla="*/ 79716 h 476246"/>
                <a:gd name="connsiteX26" fmla="*/ 315239 w 606721"/>
                <a:gd name="connsiteY26" fmla="*/ 97849 h 476246"/>
                <a:gd name="connsiteX27" fmla="*/ 533394 w 606721"/>
                <a:gd name="connsiteY27" fmla="*/ 97849 h 476246"/>
                <a:gd name="connsiteX28" fmla="*/ 533394 w 606721"/>
                <a:gd name="connsiteY28" fmla="*/ 79716 h 476246"/>
                <a:gd name="connsiteX29" fmla="*/ 135690 w 606721"/>
                <a:gd name="connsiteY29" fmla="*/ 79602 h 476246"/>
                <a:gd name="connsiteX30" fmla="*/ 69901 w 606721"/>
                <a:gd name="connsiteY30" fmla="*/ 145292 h 476246"/>
                <a:gd name="connsiteX31" fmla="*/ 135690 w 606721"/>
                <a:gd name="connsiteY31" fmla="*/ 210867 h 476246"/>
                <a:gd name="connsiteX32" fmla="*/ 201365 w 606721"/>
                <a:gd name="connsiteY32" fmla="*/ 145292 h 476246"/>
                <a:gd name="connsiteX33" fmla="*/ 135690 w 606721"/>
                <a:gd name="connsiteY33" fmla="*/ 79602 h 476246"/>
                <a:gd name="connsiteX34" fmla="*/ 0 w 606721"/>
                <a:gd name="connsiteY34" fmla="*/ 0 h 476246"/>
                <a:gd name="connsiteX35" fmla="*/ 606721 w 606721"/>
                <a:gd name="connsiteY35" fmla="*/ 0 h 476246"/>
                <a:gd name="connsiteX36" fmla="*/ 606721 w 606721"/>
                <a:gd name="connsiteY36" fmla="*/ 476246 h 476246"/>
                <a:gd name="connsiteX37" fmla="*/ 0 w 606721"/>
                <a:gd name="connsiteY37" fmla="*/ 476246 h 47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6721" h="476246">
                  <a:moveTo>
                    <a:pt x="315239" y="351824"/>
                  </a:moveTo>
                  <a:lnTo>
                    <a:pt x="315239" y="369957"/>
                  </a:lnTo>
                  <a:lnTo>
                    <a:pt x="533394" y="369957"/>
                  </a:lnTo>
                  <a:lnTo>
                    <a:pt x="533394" y="351824"/>
                  </a:lnTo>
                  <a:close/>
                  <a:moveTo>
                    <a:pt x="88066" y="264832"/>
                  </a:moveTo>
                  <a:lnTo>
                    <a:pt x="183188" y="264832"/>
                  </a:lnTo>
                  <a:lnTo>
                    <a:pt x="183188" y="359813"/>
                  </a:lnTo>
                  <a:lnTo>
                    <a:pt x="88066" y="359813"/>
                  </a:lnTo>
                  <a:close/>
                  <a:moveTo>
                    <a:pt x="315239" y="261160"/>
                  </a:moveTo>
                  <a:lnTo>
                    <a:pt x="315239" y="279293"/>
                  </a:lnTo>
                  <a:lnTo>
                    <a:pt x="533394" y="279293"/>
                  </a:lnTo>
                  <a:lnTo>
                    <a:pt x="533394" y="261160"/>
                  </a:lnTo>
                  <a:close/>
                  <a:moveTo>
                    <a:pt x="69901" y="246676"/>
                  </a:moveTo>
                  <a:lnTo>
                    <a:pt x="69901" y="377940"/>
                  </a:lnTo>
                  <a:lnTo>
                    <a:pt x="201365" y="377940"/>
                  </a:lnTo>
                  <a:lnTo>
                    <a:pt x="201365" y="246676"/>
                  </a:lnTo>
                  <a:close/>
                  <a:moveTo>
                    <a:pt x="315239" y="170381"/>
                  </a:moveTo>
                  <a:lnTo>
                    <a:pt x="315239" y="188514"/>
                  </a:lnTo>
                  <a:lnTo>
                    <a:pt x="533394" y="188514"/>
                  </a:lnTo>
                  <a:lnTo>
                    <a:pt x="533394" y="170381"/>
                  </a:lnTo>
                  <a:close/>
                  <a:moveTo>
                    <a:pt x="135627" y="97874"/>
                  </a:moveTo>
                  <a:cubicBezTo>
                    <a:pt x="161894" y="97874"/>
                    <a:pt x="183188" y="119105"/>
                    <a:pt x="183188" y="145294"/>
                  </a:cubicBezTo>
                  <a:cubicBezTo>
                    <a:pt x="183188" y="171483"/>
                    <a:pt x="161894" y="192714"/>
                    <a:pt x="135627" y="192714"/>
                  </a:cubicBezTo>
                  <a:cubicBezTo>
                    <a:pt x="109360" y="192714"/>
                    <a:pt x="88066" y="171483"/>
                    <a:pt x="88066" y="145294"/>
                  </a:cubicBezTo>
                  <a:cubicBezTo>
                    <a:pt x="88066" y="119105"/>
                    <a:pt x="109360" y="97874"/>
                    <a:pt x="135627" y="97874"/>
                  </a:cubicBezTo>
                  <a:close/>
                  <a:moveTo>
                    <a:pt x="315239" y="79716"/>
                  </a:moveTo>
                  <a:lnTo>
                    <a:pt x="315239" y="97849"/>
                  </a:lnTo>
                  <a:lnTo>
                    <a:pt x="533394" y="97849"/>
                  </a:lnTo>
                  <a:lnTo>
                    <a:pt x="533394" y="79716"/>
                  </a:lnTo>
                  <a:close/>
                  <a:moveTo>
                    <a:pt x="135690" y="79602"/>
                  </a:moveTo>
                  <a:cubicBezTo>
                    <a:pt x="99369" y="79602"/>
                    <a:pt x="69901" y="109140"/>
                    <a:pt x="69901" y="145292"/>
                  </a:cubicBezTo>
                  <a:cubicBezTo>
                    <a:pt x="69901" y="181443"/>
                    <a:pt x="99369" y="210867"/>
                    <a:pt x="135690" y="210867"/>
                  </a:cubicBezTo>
                  <a:cubicBezTo>
                    <a:pt x="171897" y="210867"/>
                    <a:pt x="201365" y="181443"/>
                    <a:pt x="201365" y="145292"/>
                  </a:cubicBezTo>
                  <a:cubicBezTo>
                    <a:pt x="201365" y="109140"/>
                    <a:pt x="171897" y="79602"/>
                    <a:pt x="135690" y="79602"/>
                  </a:cubicBezTo>
                  <a:close/>
                  <a:moveTo>
                    <a:pt x="0" y="0"/>
                  </a:moveTo>
                  <a:lnTo>
                    <a:pt x="606721" y="0"/>
                  </a:lnTo>
                  <a:lnTo>
                    <a:pt x="606721" y="476246"/>
                  </a:lnTo>
                  <a:lnTo>
                    <a:pt x="0" y="476246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2" name="椭圆 24"/>
            <p:cNvSpPr/>
            <p:nvPr/>
          </p:nvSpPr>
          <p:spPr>
            <a:xfrm>
              <a:off x="1823397" y="4759200"/>
              <a:ext cx="319034" cy="318586"/>
            </a:xfrm>
            <a:custGeom>
              <a:avLst/>
              <a:gdLst>
                <a:gd name="connsiteX0" fmla="*/ 161808 w 607614"/>
                <a:gd name="connsiteY0" fmla="*/ 404249 h 606761"/>
                <a:gd name="connsiteX1" fmla="*/ 161808 w 607614"/>
                <a:gd name="connsiteY1" fmla="*/ 434590 h 606761"/>
                <a:gd name="connsiteX2" fmla="*/ 445806 w 607614"/>
                <a:gd name="connsiteY2" fmla="*/ 434590 h 606761"/>
                <a:gd name="connsiteX3" fmla="*/ 445806 w 607614"/>
                <a:gd name="connsiteY3" fmla="*/ 404249 h 606761"/>
                <a:gd name="connsiteX4" fmla="*/ 142065 w 607614"/>
                <a:gd name="connsiteY4" fmla="*/ 384526 h 606761"/>
                <a:gd name="connsiteX5" fmla="*/ 465549 w 607614"/>
                <a:gd name="connsiteY5" fmla="*/ 384526 h 606761"/>
                <a:gd name="connsiteX6" fmla="*/ 465549 w 607614"/>
                <a:gd name="connsiteY6" fmla="*/ 455071 h 606761"/>
                <a:gd name="connsiteX7" fmla="*/ 142065 w 607614"/>
                <a:gd name="connsiteY7" fmla="*/ 455071 h 606761"/>
                <a:gd name="connsiteX8" fmla="*/ 303868 w 607614"/>
                <a:gd name="connsiteY8" fmla="*/ 139594 h 606761"/>
                <a:gd name="connsiteX9" fmla="*/ 170955 w 607614"/>
                <a:gd name="connsiteY9" fmla="*/ 333713 h 606761"/>
                <a:gd name="connsiteX10" fmla="*/ 436782 w 607614"/>
                <a:gd name="connsiteY10" fmla="*/ 333713 h 606761"/>
                <a:gd name="connsiteX11" fmla="*/ 303868 w 607614"/>
                <a:gd name="connsiteY11" fmla="*/ 111348 h 606761"/>
                <a:gd name="connsiteX12" fmla="*/ 312223 w 607614"/>
                <a:gd name="connsiteY12" fmla="*/ 115329 h 606761"/>
                <a:gd name="connsiteX13" fmla="*/ 464124 w 607614"/>
                <a:gd name="connsiteY13" fmla="*/ 338263 h 606761"/>
                <a:gd name="connsiteX14" fmla="*/ 464883 w 607614"/>
                <a:gd name="connsiteY14" fmla="*/ 348879 h 606761"/>
                <a:gd name="connsiteX15" fmla="*/ 455769 w 607614"/>
                <a:gd name="connsiteY15" fmla="*/ 354187 h 606761"/>
                <a:gd name="connsiteX16" fmla="*/ 151967 w 607614"/>
                <a:gd name="connsiteY16" fmla="*/ 354187 h 606761"/>
                <a:gd name="connsiteX17" fmla="*/ 142853 w 607614"/>
                <a:gd name="connsiteY17" fmla="*/ 348879 h 606761"/>
                <a:gd name="connsiteX18" fmla="*/ 143613 w 607614"/>
                <a:gd name="connsiteY18" fmla="*/ 338263 h 606761"/>
                <a:gd name="connsiteX19" fmla="*/ 295514 w 607614"/>
                <a:gd name="connsiteY19" fmla="*/ 115329 h 606761"/>
                <a:gd name="connsiteX20" fmla="*/ 303868 w 607614"/>
                <a:gd name="connsiteY20" fmla="*/ 111348 h 606761"/>
                <a:gd name="connsiteX21" fmla="*/ 303807 w 607614"/>
                <a:gd name="connsiteY21" fmla="*/ 20478 h 606761"/>
                <a:gd name="connsiteX22" fmla="*/ 20507 w 607614"/>
                <a:gd name="connsiteY22" fmla="*/ 303380 h 606761"/>
                <a:gd name="connsiteX23" fmla="*/ 303807 w 607614"/>
                <a:gd name="connsiteY23" fmla="*/ 586283 h 606761"/>
                <a:gd name="connsiteX24" fmla="*/ 587107 w 607614"/>
                <a:gd name="connsiteY24" fmla="*/ 303380 h 606761"/>
                <a:gd name="connsiteX25" fmla="*/ 303807 w 607614"/>
                <a:gd name="connsiteY25" fmla="*/ 20478 h 606761"/>
                <a:gd name="connsiteX26" fmla="*/ 303807 w 607614"/>
                <a:gd name="connsiteY26" fmla="*/ 0 h 606761"/>
                <a:gd name="connsiteX27" fmla="*/ 607614 w 607614"/>
                <a:gd name="connsiteY27" fmla="*/ 303380 h 606761"/>
                <a:gd name="connsiteX28" fmla="*/ 303807 w 607614"/>
                <a:gd name="connsiteY28" fmla="*/ 606761 h 606761"/>
                <a:gd name="connsiteX29" fmla="*/ 0 w 607614"/>
                <a:gd name="connsiteY29" fmla="*/ 303380 h 606761"/>
                <a:gd name="connsiteX30" fmla="*/ 303807 w 607614"/>
                <a:gd name="connsiteY30" fmla="*/ 0 h 60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614" h="606761">
                  <a:moveTo>
                    <a:pt x="161808" y="404249"/>
                  </a:moveTo>
                  <a:lnTo>
                    <a:pt x="161808" y="434590"/>
                  </a:lnTo>
                  <a:lnTo>
                    <a:pt x="445806" y="434590"/>
                  </a:lnTo>
                  <a:lnTo>
                    <a:pt x="445806" y="404249"/>
                  </a:lnTo>
                  <a:close/>
                  <a:moveTo>
                    <a:pt x="142065" y="384526"/>
                  </a:moveTo>
                  <a:lnTo>
                    <a:pt x="465549" y="384526"/>
                  </a:lnTo>
                  <a:lnTo>
                    <a:pt x="465549" y="455071"/>
                  </a:lnTo>
                  <a:lnTo>
                    <a:pt x="142065" y="455071"/>
                  </a:lnTo>
                  <a:close/>
                  <a:moveTo>
                    <a:pt x="303868" y="139594"/>
                  </a:moveTo>
                  <a:lnTo>
                    <a:pt x="170955" y="333713"/>
                  </a:lnTo>
                  <a:lnTo>
                    <a:pt x="436782" y="333713"/>
                  </a:lnTo>
                  <a:close/>
                  <a:moveTo>
                    <a:pt x="303868" y="111348"/>
                  </a:moveTo>
                  <a:cubicBezTo>
                    <a:pt x="307096" y="111348"/>
                    <a:pt x="310324" y="112675"/>
                    <a:pt x="312223" y="115329"/>
                  </a:cubicBezTo>
                  <a:lnTo>
                    <a:pt x="464124" y="338263"/>
                  </a:lnTo>
                  <a:cubicBezTo>
                    <a:pt x="466402" y="341296"/>
                    <a:pt x="466402" y="345087"/>
                    <a:pt x="464883" y="348879"/>
                  </a:cubicBezTo>
                  <a:cubicBezTo>
                    <a:pt x="462605" y="351912"/>
                    <a:pt x="459567" y="354187"/>
                    <a:pt x="455769" y="354187"/>
                  </a:cubicBezTo>
                  <a:lnTo>
                    <a:pt x="151967" y="354187"/>
                  </a:lnTo>
                  <a:cubicBezTo>
                    <a:pt x="148170" y="354187"/>
                    <a:pt x="145132" y="351912"/>
                    <a:pt x="142853" y="348879"/>
                  </a:cubicBezTo>
                  <a:cubicBezTo>
                    <a:pt x="141334" y="345087"/>
                    <a:pt x="141334" y="341296"/>
                    <a:pt x="143613" y="338263"/>
                  </a:cubicBezTo>
                  <a:lnTo>
                    <a:pt x="295514" y="115329"/>
                  </a:lnTo>
                  <a:cubicBezTo>
                    <a:pt x="297413" y="112675"/>
                    <a:pt x="300640" y="111348"/>
                    <a:pt x="303868" y="111348"/>
                  </a:cubicBezTo>
                  <a:close/>
                  <a:moveTo>
                    <a:pt x="303807" y="20478"/>
                  </a:moveTo>
                  <a:cubicBezTo>
                    <a:pt x="147347" y="20478"/>
                    <a:pt x="20507" y="147139"/>
                    <a:pt x="20507" y="303380"/>
                  </a:cubicBezTo>
                  <a:cubicBezTo>
                    <a:pt x="20507" y="459622"/>
                    <a:pt x="147347" y="586283"/>
                    <a:pt x="303807" y="586283"/>
                  </a:cubicBezTo>
                  <a:cubicBezTo>
                    <a:pt x="460268" y="586283"/>
                    <a:pt x="587107" y="459622"/>
                    <a:pt x="587107" y="303380"/>
                  </a:cubicBezTo>
                  <a:cubicBezTo>
                    <a:pt x="587107" y="147139"/>
                    <a:pt x="460268" y="20478"/>
                    <a:pt x="303807" y="20478"/>
                  </a:cubicBezTo>
                  <a:close/>
                  <a:moveTo>
                    <a:pt x="303807" y="0"/>
                  </a:moveTo>
                  <a:cubicBezTo>
                    <a:pt x="471661" y="0"/>
                    <a:pt x="607614" y="135763"/>
                    <a:pt x="607614" y="303380"/>
                  </a:cubicBezTo>
                  <a:cubicBezTo>
                    <a:pt x="607614" y="470998"/>
                    <a:pt x="471661" y="606761"/>
                    <a:pt x="303807" y="606761"/>
                  </a:cubicBezTo>
                  <a:cubicBezTo>
                    <a:pt x="135953" y="606761"/>
                    <a:pt x="0" y="470998"/>
                    <a:pt x="0" y="303380"/>
                  </a:cubicBezTo>
                  <a:cubicBezTo>
                    <a:pt x="0" y="135763"/>
                    <a:pt x="135953" y="0"/>
                    <a:pt x="303807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3" name="文本框1"/>
            <p:cNvSpPr txBox="1"/>
            <p:nvPr/>
          </p:nvSpPr>
          <p:spPr>
            <a:xfrm>
              <a:off x="2356745" y="2193384"/>
              <a:ext cx="172354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cs"/>
                </a:rPr>
                <a:t>故事会模块</a:t>
              </a:r>
              <a:endPara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4" name="文本框2"/>
            <p:cNvSpPr/>
            <p:nvPr/>
          </p:nvSpPr>
          <p:spPr>
            <a:xfrm>
              <a:off x="2356745" y="2643982"/>
              <a:ext cx="2550153" cy="88113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dirty="0">
                  <a:solidFill>
                    <a:srgbClr val="7F7F7F"/>
                  </a:solidFill>
                  <a:latin typeface="等线" panose="02010600030101010101" pitchFamily="2" charset="-122"/>
                  <a:ea typeface="等线" panose="02010600030101010101" pitchFamily="2" charset="-122"/>
                  <a:sym typeface="+mn-lt"/>
                </a:rPr>
                <a:t>查看故事、发表回复、发布故事、保存图片</a:t>
              </a:r>
              <a:endParaRPr lang="en-US" altLang="en-US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endParaRPr>
            </a:p>
          </p:txBody>
        </p:sp>
        <p:sp>
          <p:nvSpPr>
            <p:cNvPr id="15" name="文本框1"/>
            <p:cNvSpPr txBox="1"/>
            <p:nvPr/>
          </p:nvSpPr>
          <p:spPr>
            <a:xfrm>
              <a:off x="2344569" y="370764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cs"/>
                </a:rPr>
                <a:t>文字识别</a:t>
              </a:r>
              <a:endPara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6" name="文本框2"/>
            <p:cNvSpPr/>
            <p:nvPr/>
          </p:nvSpPr>
          <p:spPr>
            <a:xfrm>
              <a:off x="2356745" y="4112079"/>
              <a:ext cx="4048752" cy="4656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dirty="0">
                  <a:solidFill>
                    <a:srgbClr val="7F7F7F"/>
                  </a:solidFill>
                  <a:latin typeface="等线" panose="02010600030101010101" pitchFamily="2" charset="-122"/>
                  <a:ea typeface="等线" panose="02010600030101010101" pitchFamily="2" charset="-122"/>
                  <a:sym typeface="+mn-lt"/>
                </a:rPr>
                <a:t>识别故事会中图片的文字</a:t>
              </a:r>
              <a:endParaRPr lang="en-US" altLang="en-US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endParaRPr>
            </a:p>
          </p:txBody>
        </p:sp>
      </p:grpSp>
      <p:pic>
        <p:nvPicPr>
          <p:cNvPr id="33" name="图片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728" y="2060149"/>
            <a:ext cx="2867619" cy="2867619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8" name="图片 17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27669" y="939824"/>
            <a:ext cx="2488592" cy="5391949"/>
          </a:xfrm>
          <a:prstGeom prst="rect">
            <a:avLst/>
          </a:prstGeom>
        </p:spPr>
      </p:pic>
      <p:grpSp>
        <p:nvGrpSpPr>
          <p:cNvPr id="2" name="组合 1"/>
          <p:cNvGrpSpPr/>
          <p:nvPr/>
        </p:nvGrpSpPr>
        <p:grpSpPr>
          <a:xfrm>
            <a:off x="334963" y="486219"/>
            <a:ext cx="3895407" cy="541682"/>
            <a:chOff x="334963" y="486219"/>
            <a:chExt cx="3895407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361669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2.3.1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拓展功能</a:t>
              </a:r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——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故事会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9" name="文本框 8"/>
          <p:cNvSpPr txBox="1"/>
          <p:nvPr/>
        </p:nvSpPr>
        <p:spPr>
          <a:xfrm>
            <a:off x="4116261" y="2084732"/>
            <a:ext cx="2416401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按浏览量排序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回复故事</a:t>
            </a:r>
            <a:endParaRPr lang="en-US" altLang="zh-CN" sz="1800" b="0" kern="0" dirty="0">
              <a:solidFill>
                <a:srgbClr val="7188A8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4162829" y="1673671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故事浏览与回复：</a:t>
            </a:r>
          </a:p>
        </p:txBody>
      </p:sp>
      <p:sp>
        <p:nvSpPr>
          <p:cNvPr id="11" name="文本框 10"/>
          <p:cNvSpPr txBox="1"/>
          <p:nvPr/>
        </p:nvSpPr>
        <p:spPr>
          <a:xfrm>
            <a:off x="5860175" y="3844499"/>
            <a:ext cx="2416401" cy="12899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标题、文字、图片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我发布的故事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删除故事</a:t>
            </a:r>
          </a:p>
        </p:txBody>
      </p:sp>
      <p:sp>
        <p:nvSpPr>
          <p:cNvPr id="12" name="文本框 11"/>
          <p:cNvSpPr txBox="1"/>
          <p:nvPr/>
        </p:nvSpPr>
        <p:spPr>
          <a:xfrm>
            <a:off x="6168076" y="3444389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kern="0" dirty="0">
                <a:solidFill>
                  <a:srgbClr val="5E5E5E"/>
                </a:solidFill>
              </a:rPr>
              <a:t>发布故事</a:t>
            </a: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pic>
        <p:nvPicPr>
          <p:cNvPr id="14" name="图片 13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453" y="1009295"/>
            <a:ext cx="2535160" cy="5337178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63292" y="954524"/>
            <a:ext cx="2426377" cy="5391949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5742066" cy="541682"/>
            <a:chOff x="334963" y="486219"/>
            <a:chExt cx="5742066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5463355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2.3.2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拓展功能</a:t>
              </a:r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——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文字识别与保存图片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6" name="图片 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59843" y="1027900"/>
            <a:ext cx="2416400" cy="5232812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979154" y="2554593"/>
            <a:ext cx="2416401" cy="8744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识别故事中的文字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fontAlgn="auto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得到识别结果</a:t>
            </a:r>
          </a:p>
        </p:txBody>
      </p:sp>
      <p:sp>
        <p:nvSpPr>
          <p:cNvPr id="8" name="文本框 7"/>
          <p:cNvSpPr txBox="1"/>
          <p:nvPr/>
        </p:nvSpPr>
        <p:spPr>
          <a:xfrm>
            <a:off x="4157539" y="2026920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文字识别：</a:t>
            </a:r>
          </a:p>
        </p:txBody>
      </p:sp>
      <p:pic>
        <p:nvPicPr>
          <p:cNvPr id="10" name="图片 9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515758" y="1209040"/>
            <a:ext cx="2328506" cy="4989656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7027082" y="4075226"/>
            <a:ext cx="2059633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kern="0" dirty="0">
                <a:solidFill>
                  <a:srgbClr val="5E5E5E"/>
                </a:solidFill>
              </a:rPr>
              <a:t>保存图片</a:t>
            </a:r>
            <a:endParaRPr kumimoji="0" lang="zh-CN" altLang="en-US" sz="2000" b="1" i="0" u="none" strike="noStrike" kern="0" cap="none" spc="0" normalizeH="0" baseline="0" noProof="0" dirty="0">
              <a:ln>
                <a:noFill/>
              </a:ln>
              <a:solidFill>
                <a:srgbClr val="5E5E5E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30281" y="2299323"/>
            <a:ext cx="3731437" cy="2117627"/>
            <a:chOff x="4294963" y="2039833"/>
            <a:chExt cx="3731437" cy="2117627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400" dirty="0">
                  <a:ln w="0"/>
                  <a:solidFill>
                    <a:prstClr val="white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主要技术</a:t>
              </a:r>
              <a:endParaRPr kumimoji="0" lang="zh-CN" altLang="en-US" sz="44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03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94963" y="3816276"/>
              <a:ext cx="3731437" cy="341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2050003" cy="556485"/>
            <a:chOff x="334963" y="486219"/>
            <a:chExt cx="2050003" cy="556485"/>
          </a:xfrm>
        </p:grpSpPr>
        <p:sp>
          <p:nvSpPr>
            <p:cNvPr id="5" name="文本框 4"/>
            <p:cNvSpPr txBox="1"/>
            <p:nvPr/>
          </p:nvSpPr>
          <p:spPr>
            <a:xfrm>
              <a:off x="679050" y="581039"/>
              <a:ext cx="1705916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Java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服务器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7" name="圆角矩形 21"/>
          <p:cNvSpPr/>
          <p:nvPr/>
        </p:nvSpPr>
        <p:spPr>
          <a:xfrm>
            <a:off x="4343201" y="1904868"/>
            <a:ext cx="1524133" cy="1524132"/>
          </a:xfrm>
          <a:prstGeom prst="roundRect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圆角矩形 22"/>
          <p:cNvSpPr/>
          <p:nvPr/>
        </p:nvSpPr>
        <p:spPr>
          <a:xfrm>
            <a:off x="6410258" y="1904868"/>
            <a:ext cx="1514541" cy="1524132"/>
          </a:xfrm>
          <a:prstGeom prst="roundRect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9" name="圆角矩形 23"/>
          <p:cNvSpPr/>
          <p:nvPr/>
        </p:nvSpPr>
        <p:spPr>
          <a:xfrm>
            <a:off x="4343201" y="3943152"/>
            <a:ext cx="1524133" cy="1524132"/>
          </a:xfrm>
          <a:prstGeom prst="roundRect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圆角矩形 24"/>
          <p:cNvSpPr/>
          <p:nvPr/>
        </p:nvSpPr>
        <p:spPr>
          <a:xfrm>
            <a:off x="6410258" y="3943152"/>
            <a:ext cx="1524133" cy="1524132"/>
          </a:xfrm>
          <a:prstGeom prst="roundRect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圆角矩形 11"/>
          <p:cNvSpPr/>
          <p:nvPr/>
        </p:nvSpPr>
        <p:spPr>
          <a:xfrm>
            <a:off x="4229100" y="1790634"/>
            <a:ext cx="1752600" cy="1752600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圆角矩形 13"/>
          <p:cNvSpPr/>
          <p:nvPr/>
        </p:nvSpPr>
        <p:spPr>
          <a:xfrm>
            <a:off x="6286500" y="1790634"/>
            <a:ext cx="1752600" cy="1752600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圆角矩形 14"/>
          <p:cNvSpPr/>
          <p:nvPr/>
        </p:nvSpPr>
        <p:spPr>
          <a:xfrm>
            <a:off x="6286500" y="3828984"/>
            <a:ext cx="1752600" cy="1752600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圆角矩形 15"/>
          <p:cNvSpPr/>
          <p:nvPr/>
        </p:nvSpPr>
        <p:spPr>
          <a:xfrm>
            <a:off x="4229100" y="3828984"/>
            <a:ext cx="1752600" cy="1752600"/>
          </a:xfrm>
          <a:prstGeom prst="roundRect">
            <a:avLst/>
          </a:prstGeom>
          <a:noFill/>
          <a:ln>
            <a:solidFill>
              <a:schemeClr val="bg1">
                <a:lumMod val="6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4874273" y="2343767"/>
            <a:ext cx="470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1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6" name="文本框 15"/>
          <p:cNvSpPr txBox="1"/>
          <p:nvPr/>
        </p:nvSpPr>
        <p:spPr>
          <a:xfrm>
            <a:off x="6987035" y="2343766"/>
            <a:ext cx="470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3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7" name="文本框 16"/>
          <p:cNvSpPr txBox="1"/>
          <p:nvPr/>
        </p:nvSpPr>
        <p:spPr>
          <a:xfrm>
            <a:off x="4853536" y="4415813"/>
            <a:ext cx="470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2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文本框 17"/>
          <p:cNvSpPr txBox="1"/>
          <p:nvPr/>
        </p:nvSpPr>
        <p:spPr>
          <a:xfrm>
            <a:off x="6958403" y="4382052"/>
            <a:ext cx="470000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3600" b="1" dirty="0">
                <a:solidFill>
                  <a:schemeClr val="bg1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4</a:t>
            </a:r>
            <a:endParaRPr lang="zh-CN" altLang="en-US" sz="3600" b="1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cxnSp>
        <p:nvCxnSpPr>
          <p:cNvPr id="19" name="直接连接符 18"/>
          <p:cNvCxnSpPr/>
          <p:nvPr/>
        </p:nvCxnSpPr>
        <p:spPr>
          <a:xfrm>
            <a:off x="6116638" y="1904868"/>
            <a:ext cx="0" cy="3562416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直接连接符 19"/>
          <p:cNvCxnSpPr/>
          <p:nvPr/>
        </p:nvCxnSpPr>
        <p:spPr>
          <a:xfrm>
            <a:off x="4343201" y="3676584"/>
            <a:ext cx="3591190" cy="0"/>
          </a:xfrm>
          <a:prstGeom prst="line">
            <a:avLst/>
          </a:prstGeom>
          <a:ln>
            <a:solidFill>
              <a:schemeClr val="bg1">
                <a:lumMod val="65000"/>
              </a:schemeClr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1" name="文本框1"/>
          <p:cNvSpPr txBox="1"/>
          <p:nvPr/>
        </p:nvSpPr>
        <p:spPr>
          <a:xfrm>
            <a:off x="8162858" y="2005213"/>
            <a:ext cx="219733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JPA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（数据库操作）：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8162858" y="2366849"/>
            <a:ext cx="2723054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</a:rPr>
              <a:t>建立了 </a:t>
            </a:r>
            <a:r>
              <a:rPr lang="en-US" altLang="zh-CN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</a:rPr>
              <a:t>Java </a:t>
            </a: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</a:rPr>
              <a:t>对象与数据库表之间的映射关系，可以通过直接操作对象来实现持久化，简化了操作的繁杂度。</a:t>
            </a:r>
          </a:p>
        </p:txBody>
      </p:sp>
      <p:sp>
        <p:nvSpPr>
          <p:cNvPr id="23" name="文本框1"/>
          <p:cNvSpPr txBox="1"/>
          <p:nvPr/>
        </p:nvSpPr>
        <p:spPr>
          <a:xfrm>
            <a:off x="8263225" y="4150900"/>
            <a:ext cx="1415772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邮件发送框架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8263225" y="4489454"/>
            <a:ext cx="3447948" cy="617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lnSpc>
                <a:spcPct val="150000"/>
              </a:lnSpc>
              <a:defRPr/>
            </a:pPr>
            <a:r>
              <a:rPr lang="en-US" altLang="zh-CN" sz="1200" dirty="0" err="1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JavaMail</a:t>
            </a:r>
            <a:endParaRPr lang="en-US" altLang="zh-CN" sz="1200" dirty="0">
              <a:solidFill>
                <a:srgbClr val="7F7F7F"/>
              </a:solidFill>
              <a:ea typeface="思源黑体 CN Regular" panose="020B0500000000000000" pitchFamily="34" charset="-122"/>
              <a:cs typeface="+mn-ea"/>
              <a:sym typeface="+mn-lt"/>
            </a:endParaRPr>
          </a:p>
          <a:p>
            <a:pPr>
              <a:lnSpc>
                <a:spcPct val="150000"/>
              </a:lnSpc>
              <a:defRPr/>
            </a:pP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使用</a:t>
            </a:r>
            <a:r>
              <a:rPr lang="en-US" altLang="zh-CN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SMTP</a:t>
            </a: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协议发送邮件</a:t>
            </a:r>
            <a:endParaRPr lang="en-US" altLang="en-US" sz="1200" dirty="0">
              <a:solidFill>
                <a:srgbClr val="7F7F7F"/>
              </a:solidFill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sp>
        <p:nvSpPr>
          <p:cNvPr id="25" name="文本框1"/>
          <p:cNvSpPr txBox="1"/>
          <p:nvPr/>
        </p:nvSpPr>
        <p:spPr>
          <a:xfrm>
            <a:off x="2266985" y="1576634"/>
            <a:ext cx="182934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1" i="0" u="none" strike="noStrike" kern="1200" cap="none" spc="0" normalizeH="0" baseline="0" noProof="0" dirty="0" err="1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mysql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数据库设计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7" name="文本框1"/>
          <p:cNvSpPr txBox="1"/>
          <p:nvPr/>
        </p:nvSpPr>
        <p:spPr>
          <a:xfrm>
            <a:off x="961880" y="4158250"/>
            <a:ext cx="3260957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使用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Maven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搭建</a:t>
            </a:r>
            <a:r>
              <a:rPr kumimoji="0" lang="id-ID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springboot</a:t>
            </a: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项目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8" name="文本框2"/>
          <p:cNvSpPr/>
          <p:nvPr/>
        </p:nvSpPr>
        <p:spPr>
          <a:xfrm>
            <a:off x="613674" y="4415813"/>
            <a:ext cx="3295889" cy="10002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>
              <a:spcBef>
                <a:spcPts val="2950"/>
              </a:spcBef>
              <a:defRPr/>
            </a:pPr>
            <a:endParaRPr lang="en-US" altLang="en-US" sz="1100" dirty="0">
              <a:solidFill>
                <a:srgbClr val="7F7F7F"/>
              </a:solidFill>
              <a:ea typeface="思源黑体 CN Regular" panose="020B0500000000000000" pitchFamily="34" charset="-122"/>
              <a:cs typeface="+mn-ea"/>
              <a:sym typeface="+mn-lt"/>
            </a:endParaRPr>
          </a:p>
          <a:p>
            <a:pPr algn="r">
              <a:defRPr/>
            </a:pPr>
            <a:r>
              <a:rPr lang="en-US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DAO</a:t>
            </a: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层：数据访问层，实现对表的增删改查</a:t>
            </a:r>
            <a:endParaRPr lang="en-US" altLang="zh-CN" sz="1200" dirty="0">
              <a:solidFill>
                <a:srgbClr val="7F7F7F"/>
              </a:solidFill>
              <a:ea typeface="思源黑体 CN Regular" panose="020B0500000000000000" pitchFamily="34" charset="-122"/>
              <a:cs typeface="+mn-ea"/>
              <a:sym typeface="+mn-lt"/>
            </a:endParaRPr>
          </a:p>
          <a:p>
            <a:pPr algn="r">
              <a:defRPr/>
            </a:pPr>
            <a:r>
              <a:rPr lang="en-US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C</a:t>
            </a:r>
            <a:r>
              <a:rPr lang="en-US" altLang="zh-CN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ontroller</a:t>
            </a: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层：接收并处理请求，并返回值</a:t>
            </a:r>
            <a:endParaRPr lang="en-US" altLang="zh-CN" sz="1200" dirty="0">
              <a:solidFill>
                <a:srgbClr val="7F7F7F"/>
              </a:solidFill>
              <a:ea typeface="思源黑体 CN Regular" panose="020B0500000000000000" pitchFamily="34" charset="-122"/>
              <a:cs typeface="+mn-ea"/>
              <a:sym typeface="+mn-lt"/>
            </a:endParaRPr>
          </a:p>
          <a:p>
            <a:pPr algn="r">
              <a:defRPr/>
            </a:pPr>
            <a:r>
              <a:rPr lang="en-US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B</a:t>
            </a:r>
            <a:r>
              <a:rPr lang="en-US" altLang="zh-CN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ean</a:t>
            </a: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层：</a:t>
            </a: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</a:rPr>
              <a:t>依据数据库表生成实体类</a:t>
            </a:r>
            <a:endParaRPr lang="en-US" altLang="zh-CN" sz="1200" dirty="0">
              <a:solidFill>
                <a:srgbClr val="7F7F7F"/>
              </a:solidFill>
              <a:ea typeface="思源黑体 CN Regular" panose="020B0500000000000000" pitchFamily="34" charset="-122"/>
              <a:cs typeface="+mn-ea"/>
            </a:endParaRPr>
          </a:p>
          <a:p>
            <a:pPr algn="r">
              <a:defRPr/>
            </a:pPr>
            <a:r>
              <a:rPr lang="en-US" altLang="zh-CN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Util</a:t>
            </a: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  <a:sym typeface="+mn-lt"/>
              </a:rPr>
              <a:t>：工具类</a:t>
            </a:r>
            <a:endParaRPr lang="en-US" altLang="en-US" sz="1200" dirty="0">
              <a:solidFill>
                <a:srgbClr val="7F7F7F"/>
              </a:solidFill>
              <a:ea typeface="思源黑体 CN Regular" panose="020B0500000000000000" pitchFamily="34" charset="-122"/>
              <a:cs typeface="+mn-ea"/>
              <a:sym typeface="+mn-lt"/>
            </a:endParaRPr>
          </a:p>
        </p:txBody>
      </p:sp>
      <p:pic>
        <p:nvPicPr>
          <p:cNvPr id="29" name="图片 2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35092" y="1923984"/>
            <a:ext cx="1775980" cy="1752600"/>
          </a:xfrm>
          <a:prstGeom prst="rect">
            <a:avLst/>
          </a:prstGeom>
          <a:noFill/>
          <a:ln>
            <a:noFill/>
          </a:ln>
        </p:spPr>
      </p:pic>
      <p:pic>
        <p:nvPicPr>
          <p:cNvPr id="31" name="图片 30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39497" y="5202281"/>
            <a:ext cx="2188086" cy="942738"/>
          </a:xfrm>
          <a:prstGeom prst="rect">
            <a:avLst/>
          </a:prstGeom>
        </p:spPr>
      </p:pic>
      <p:sp>
        <p:nvSpPr>
          <p:cNvPr id="32" name="文本框2"/>
          <p:cNvSpPr/>
          <p:nvPr/>
        </p:nvSpPr>
        <p:spPr>
          <a:xfrm>
            <a:off x="2938571" y="2053419"/>
            <a:ext cx="1024993" cy="64633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en-US" altLang="zh-CN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</a:rPr>
              <a:t>11</a:t>
            </a: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</a:rPr>
              <a:t>张表</a:t>
            </a:r>
            <a:endParaRPr lang="en-US" altLang="zh-CN" sz="1200" dirty="0">
              <a:solidFill>
                <a:srgbClr val="7F7F7F"/>
              </a:solidFill>
              <a:ea typeface="思源黑体 CN Regular" panose="020B0500000000000000" pitchFamily="34" charset="-122"/>
              <a:cs typeface="+mn-ea"/>
            </a:endParaRPr>
          </a:p>
          <a:p>
            <a:pPr marL="0" marR="0" algn="just">
              <a:spcBef>
                <a:spcPts val="0"/>
              </a:spcBef>
              <a:spcAft>
                <a:spcPts val="0"/>
              </a:spcAft>
            </a:pPr>
            <a:r>
              <a:rPr lang="zh-CN" altLang="en-US" sz="1200" dirty="0">
                <a:solidFill>
                  <a:srgbClr val="7F7F7F"/>
                </a:solidFill>
                <a:ea typeface="思源黑体 CN Regular" panose="020B0500000000000000" pitchFamily="34" charset="-122"/>
                <a:cs typeface="+mn-ea"/>
              </a:rPr>
              <a:t>信息全方位增删改查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文本框2"/>
          <p:cNvSpPr>
            <a:spLocks noChangeArrowheads="1"/>
          </p:cNvSpPr>
          <p:nvPr/>
        </p:nvSpPr>
        <p:spPr bwMode="auto">
          <a:xfrm>
            <a:off x="4696066" y="869636"/>
            <a:ext cx="2097891" cy="738664"/>
          </a:xfrm>
          <a:prstGeom prst="rect">
            <a:avLst/>
          </a:prstGeom>
          <a:noFill/>
          <a:ln>
            <a:noFill/>
          </a:ln>
          <a:effectLst/>
        </p:spPr>
        <p:txBody>
          <a:bodyPr wrap="square" lIns="0" tIns="0" rIns="0" bIns="0">
            <a:spAutoFit/>
          </a:bodyPr>
          <a:lstStyle/>
          <a:p>
            <a:pPr marL="0" marR="0" lvl="0" indent="0" algn="dist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4800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ea"/>
                <a:sym typeface="+mn-lt"/>
              </a:rPr>
              <a:t>目录</a:t>
            </a:r>
          </a:p>
        </p:txBody>
      </p:sp>
      <p:grpSp>
        <p:nvGrpSpPr>
          <p:cNvPr id="9" name="组合 8"/>
          <p:cNvGrpSpPr/>
          <p:nvPr/>
        </p:nvGrpSpPr>
        <p:grpSpPr>
          <a:xfrm>
            <a:off x="3006915" y="2638346"/>
            <a:ext cx="4588606" cy="728090"/>
            <a:chOff x="1685050" y="2134091"/>
            <a:chExt cx="4588606" cy="728090"/>
          </a:xfrm>
        </p:grpSpPr>
        <p:sp>
          <p:nvSpPr>
            <p:cNvPr id="10" name="矩形 9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F7B1A6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01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1" name="文本框 10"/>
            <p:cNvSpPr txBox="1"/>
            <p:nvPr/>
          </p:nvSpPr>
          <p:spPr>
            <a:xfrm>
              <a:off x="2241642" y="2134091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8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项目概述</a:t>
              </a:r>
            </a:p>
          </p:txBody>
        </p:sp>
        <p:sp>
          <p:nvSpPr>
            <p:cNvPr id="12" name="矩形 11"/>
            <p:cNvSpPr/>
            <p:nvPr/>
          </p:nvSpPr>
          <p:spPr>
            <a:xfrm>
              <a:off x="2305512" y="2585182"/>
              <a:ext cx="396814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Introduction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3" name="组合 12"/>
          <p:cNvGrpSpPr/>
          <p:nvPr/>
        </p:nvGrpSpPr>
        <p:grpSpPr>
          <a:xfrm>
            <a:off x="3006915" y="3982241"/>
            <a:ext cx="4555528" cy="726406"/>
            <a:chOff x="1685050" y="2134091"/>
            <a:chExt cx="4555528" cy="726406"/>
          </a:xfrm>
        </p:grpSpPr>
        <p:sp>
          <p:nvSpPr>
            <p:cNvPr id="14" name="矩形 13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03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15" name="文本框 14"/>
            <p:cNvSpPr txBox="1"/>
            <p:nvPr/>
          </p:nvSpPr>
          <p:spPr>
            <a:xfrm>
              <a:off x="2241642" y="2134091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zh-CN" altLang="en-US" sz="2800" b="1" dirty="0">
                  <a:solidFill>
                    <a:srgbClr val="7188A8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主要技术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2272434" y="2583498"/>
              <a:ext cx="396814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Technique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1" name="组合 20"/>
          <p:cNvGrpSpPr/>
          <p:nvPr/>
        </p:nvGrpSpPr>
        <p:grpSpPr>
          <a:xfrm>
            <a:off x="6631032" y="2638346"/>
            <a:ext cx="4567899" cy="709639"/>
            <a:chOff x="1685050" y="2134091"/>
            <a:chExt cx="4567899" cy="709639"/>
          </a:xfrm>
        </p:grpSpPr>
        <p:sp>
          <p:nvSpPr>
            <p:cNvPr id="22" name="矩形 21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96C0E9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02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23" name="文本框 22"/>
            <p:cNvSpPr txBox="1"/>
            <p:nvPr/>
          </p:nvSpPr>
          <p:spPr>
            <a:xfrm>
              <a:off x="2241642" y="2134091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zh-CN" altLang="en-US" sz="2800" b="1" dirty="0">
                  <a:solidFill>
                    <a:srgbClr val="7188A8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主要功能</a:t>
              </a:r>
            </a:p>
          </p:txBody>
        </p:sp>
        <p:sp>
          <p:nvSpPr>
            <p:cNvPr id="24" name="矩形 23"/>
            <p:cNvSpPr/>
            <p:nvPr/>
          </p:nvSpPr>
          <p:spPr>
            <a:xfrm>
              <a:off x="2284805" y="2566731"/>
              <a:ext cx="396814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Functions</a:t>
              </a:r>
              <a:endParaRPr kumimoji="0" lang="zh-CN" altLang="en-US" sz="105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25" name="组合 24"/>
          <p:cNvGrpSpPr/>
          <p:nvPr/>
        </p:nvGrpSpPr>
        <p:grpSpPr>
          <a:xfrm>
            <a:off x="6631032" y="3982241"/>
            <a:ext cx="4567899" cy="683438"/>
            <a:chOff x="1685050" y="2134091"/>
            <a:chExt cx="4567899" cy="683438"/>
          </a:xfrm>
        </p:grpSpPr>
        <p:sp>
          <p:nvSpPr>
            <p:cNvPr id="26" name="矩形 25"/>
            <p:cNvSpPr/>
            <p:nvPr/>
          </p:nvSpPr>
          <p:spPr>
            <a:xfrm>
              <a:off x="1685050" y="2179737"/>
              <a:ext cx="556592" cy="556592"/>
            </a:xfrm>
            <a:prstGeom prst="rect">
              <a:avLst/>
            </a:prstGeom>
            <a:solidFill>
              <a:srgbClr val="F5E0D4"/>
            </a:solidFill>
            <a:ln>
              <a:noFill/>
            </a:ln>
            <a:effectLst>
              <a:outerShdw blurRad="63500" sx="102000" sy="102000" algn="ctr" rotWithShape="0">
                <a:prstClr val="black">
                  <a:alpha val="4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24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Aharoni" panose="02010803020104030203" pitchFamily="2" charset="-79"/>
                  <a:ea typeface="等线" panose="02010600030101010101" pitchFamily="2" charset="-122"/>
                  <a:cs typeface="Aharoni" panose="02010803020104030203" pitchFamily="2" charset="-79"/>
                </a:rPr>
                <a:t>04</a:t>
              </a:r>
              <a:endParaRPr kumimoji="0" lang="zh-CN" altLang="en-US" sz="2400" b="0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Aharoni" panose="02010803020104030203" pitchFamily="2" charset="-79"/>
                <a:ea typeface="等线" panose="02010600030101010101" pitchFamily="2" charset="-122"/>
                <a:cs typeface="Aharoni" panose="02010803020104030203" pitchFamily="2" charset="-79"/>
              </a:endParaRPr>
            </a:p>
          </p:txBody>
        </p:sp>
        <p:sp>
          <p:nvSpPr>
            <p:cNvPr id="27" name="文本框 26"/>
            <p:cNvSpPr txBox="1"/>
            <p:nvPr/>
          </p:nvSpPr>
          <p:spPr>
            <a:xfrm>
              <a:off x="2241642" y="2134091"/>
              <a:ext cx="1620957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>
                <a:defRPr/>
              </a:pPr>
              <a:r>
                <a:rPr lang="zh-CN" altLang="en-US" sz="2800" b="1" dirty="0">
                  <a:solidFill>
                    <a:srgbClr val="7188A8"/>
                  </a:solidFill>
                  <a:latin typeface="等线" panose="02010600030101010101" pitchFamily="2" charset="-122"/>
                  <a:ea typeface="等线" panose="02010600030101010101" pitchFamily="2" charset="-122"/>
                  <a:cs typeface="+mn-ea"/>
                  <a:sym typeface="+mn-lt"/>
                </a:rPr>
                <a:t>用户体验</a:t>
              </a:r>
            </a:p>
          </p:txBody>
        </p:sp>
        <p:sp>
          <p:nvSpPr>
            <p:cNvPr id="28" name="矩形 27"/>
            <p:cNvSpPr/>
            <p:nvPr/>
          </p:nvSpPr>
          <p:spPr>
            <a:xfrm>
              <a:off x="2284805" y="2540530"/>
              <a:ext cx="3968144" cy="276999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1200" b="0" i="0" u="none" strike="noStrike" kern="1200" cap="none" spc="0" normalizeH="0" baseline="0" noProof="0" dirty="0">
                  <a:ln>
                    <a:noFill/>
                  </a:ln>
                  <a:solidFill>
                    <a:prstClr val="white">
                      <a:lumMod val="50000"/>
                    </a:prstClr>
                  </a:solidFill>
                  <a:effectLst/>
                  <a:uLnTx/>
                  <a:uFillTx/>
                  <a:latin typeface="等线" panose="02010600030101010101" pitchFamily="2" charset="-122"/>
                  <a:ea typeface="等线" panose="02010600030101010101" pitchFamily="2" charset="-122"/>
                  <a:cs typeface="+mn-cs"/>
                </a:rPr>
                <a:t>User Experience</a:t>
              </a:r>
              <a:endParaRPr kumimoji="0" lang="zh-CN" altLang="en-US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50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cxnSp>
        <p:nvCxnSpPr>
          <p:cNvPr id="29" name="直接连接符 28"/>
          <p:cNvCxnSpPr/>
          <p:nvPr/>
        </p:nvCxnSpPr>
        <p:spPr>
          <a:xfrm flipV="1">
            <a:off x="4435750" y="1695750"/>
            <a:ext cx="2618524" cy="1547"/>
          </a:xfrm>
          <a:prstGeom prst="line">
            <a:avLst/>
          </a:prstGeom>
          <a:ln w="38100">
            <a:solidFill>
              <a:srgbClr val="7188A8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30281" y="2299323"/>
            <a:ext cx="3731437" cy="2117627"/>
            <a:chOff x="4294963" y="2039833"/>
            <a:chExt cx="3731437" cy="2117627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用户体验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04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94963" y="3816276"/>
              <a:ext cx="3731437" cy="341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椭圆 10"/>
          <p:cNvSpPr/>
          <p:nvPr/>
        </p:nvSpPr>
        <p:spPr>
          <a:xfrm>
            <a:off x="7209176" y="1728252"/>
            <a:ext cx="3695784" cy="3695784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1106128" y="1728252"/>
            <a:ext cx="3695784" cy="3695784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34963" y="486219"/>
            <a:ext cx="1626750" cy="541682"/>
            <a:chOff x="334963" y="486219"/>
            <a:chExt cx="1626750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545941" y="511262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用户体验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9" name="椭圆 8"/>
          <p:cNvSpPr/>
          <p:nvPr/>
        </p:nvSpPr>
        <p:spPr>
          <a:xfrm>
            <a:off x="4248108" y="1728252"/>
            <a:ext cx="3695784" cy="3695784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Freeform 8"/>
          <p:cNvSpPr>
            <a:spLocks noEditPoints="1"/>
          </p:cNvSpPr>
          <p:nvPr/>
        </p:nvSpPr>
        <p:spPr bwMode="auto">
          <a:xfrm>
            <a:off x="2827699" y="2177206"/>
            <a:ext cx="329794" cy="485323"/>
          </a:xfrm>
          <a:custGeom>
            <a:avLst/>
            <a:gdLst>
              <a:gd name="T0" fmla="*/ 85 w 94"/>
              <a:gd name="T1" fmla="*/ 44 h 140"/>
              <a:gd name="T2" fmla="*/ 45 w 94"/>
              <a:gd name="T3" fmla="*/ 90 h 140"/>
              <a:gd name="T4" fmla="*/ 26 w 94"/>
              <a:gd name="T5" fmla="*/ 105 h 140"/>
              <a:gd name="T6" fmla="*/ 26 w 94"/>
              <a:gd name="T7" fmla="*/ 108 h 140"/>
              <a:gd name="T8" fmla="*/ 35 w 94"/>
              <a:gd name="T9" fmla="*/ 123 h 140"/>
              <a:gd name="T10" fmla="*/ 17 w 94"/>
              <a:gd name="T11" fmla="*/ 140 h 140"/>
              <a:gd name="T12" fmla="*/ 0 w 94"/>
              <a:gd name="T13" fmla="*/ 123 h 140"/>
              <a:gd name="T14" fmla="*/ 9 w 94"/>
              <a:gd name="T15" fmla="*/ 108 h 140"/>
              <a:gd name="T16" fmla="*/ 9 w 94"/>
              <a:gd name="T17" fmla="*/ 33 h 140"/>
              <a:gd name="T18" fmla="*/ 0 w 94"/>
              <a:gd name="T19" fmla="*/ 17 h 140"/>
              <a:gd name="T20" fmla="*/ 17 w 94"/>
              <a:gd name="T21" fmla="*/ 0 h 140"/>
              <a:gd name="T22" fmla="*/ 35 w 94"/>
              <a:gd name="T23" fmla="*/ 17 h 140"/>
              <a:gd name="T24" fmla="*/ 26 w 94"/>
              <a:gd name="T25" fmla="*/ 33 h 140"/>
              <a:gd name="T26" fmla="*/ 26 w 94"/>
              <a:gd name="T27" fmla="*/ 78 h 140"/>
              <a:gd name="T28" fmla="*/ 40 w 94"/>
              <a:gd name="T29" fmla="*/ 73 h 140"/>
              <a:gd name="T30" fmla="*/ 67 w 94"/>
              <a:gd name="T31" fmla="*/ 44 h 140"/>
              <a:gd name="T32" fmla="*/ 58 w 94"/>
              <a:gd name="T33" fmla="*/ 29 h 140"/>
              <a:gd name="T34" fmla="*/ 76 w 94"/>
              <a:gd name="T35" fmla="*/ 11 h 140"/>
              <a:gd name="T36" fmla="*/ 94 w 94"/>
              <a:gd name="T37" fmla="*/ 29 h 140"/>
              <a:gd name="T38" fmla="*/ 85 w 94"/>
              <a:gd name="T39" fmla="*/ 44 h 140"/>
              <a:gd name="T40" fmla="*/ 17 w 94"/>
              <a:gd name="T41" fmla="*/ 9 h 140"/>
              <a:gd name="T42" fmla="*/ 9 w 94"/>
              <a:gd name="T43" fmla="*/ 17 h 140"/>
              <a:gd name="T44" fmla="*/ 17 w 94"/>
              <a:gd name="T45" fmla="*/ 26 h 140"/>
              <a:gd name="T46" fmla="*/ 26 w 94"/>
              <a:gd name="T47" fmla="*/ 17 h 140"/>
              <a:gd name="T48" fmla="*/ 17 w 94"/>
              <a:gd name="T49" fmla="*/ 9 h 140"/>
              <a:gd name="T50" fmla="*/ 17 w 94"/>
              <a:gd name="T51" fmla="*/ 114 h 140"/>
              <a:gd name="T52" fmla="*/ 9 w 94"/>
              <a:gd name="T53" fmla="*/ 123 h 140"/>
              <a:gd name="T54" fmla="*/ 17 w 94"/>
              <a:gd name="T55" fmla="*/ 132 h 140"/>
              <a:gd name="T56" fmla="*/ 26 w 94"/>
              <a:gd name="T57" fmla="*/ 123 h 140"/>
              <a:gd name="T58" fmla="*/ 17 w 94"/>
              <a:gd name="T59" fmla="*/ 114 h 140"/>
              <a:gd name="T60" fmla="*/ 76 w 94"/>
              <a:gd name="T61" fmla="*/ 20 h 140"/>
              <a:gd name="T62" fmla="*/ 67 w 94"/>
              <a:gd name="T63" fmla="*/ 29 h 140"/>
              <a:gd name="T64" fmla="*/ 76 w 94"/>
              <a:gd name="T65" fmla="*/ 38 h 140"/>
              <a:gd name="T66" fmla="*/ 85 w 94"/>
              <a:gd name="T67" fmla="*/ 29 h 140"/>
              <a:gd name="T68" fmla="*/ 76 w 94"/>
              <a:gd name="T69" fmla="*/ 20 h 14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</a:cxnLst>
            <a:rect l="0" t="0" r="r" b="b"/>
            <a:pathLst>
              <a:path w="94" h="140">
                <a:moveTo>
                  <a:pt x="85" y="44"/>
                </a:moveTo>
                <a:cubicBezTo>
                  <a:pt x="84" y="77"/>
                  <a:pt x="61" y="85"/>
                  <a:pt x="45" y="90"/>
                </a:cubicBezTo>
                <a:cubicBezTo>
                  <a:pt x="31" y="94"/>
                  <a:pt x="26" y="96"/>
                  <a:pt x="26" y="105"/>
                </a:cubicBezTo>
                <a:cubicBezTo>
                  <a:pt x="26" y="108"/>
                  <a:pt x="26" y="108"/>
                  <a:pt x="26" y="108"/>
                </a:cubicBezTo>
                <a:cubicBezTo>
                  <a:pt x="31" y="111"/>
                  <a:pt x="35" y="116"/>
                  <a:pt x="35" y="123"/>
                </a:cubicBezTo>
                <a:cubicBezTo>
                  <a:pt x="35" y="132"/>
                  <a:pt x="27" y="140"/>
                  <a:pt x="17" y="140"/>
                </a:cubicBezTo>
                <a:cubicBezTo>
                  <a:pt x="8" y="140"/>
                  <a:pt x="0" y="132"/>
                  <a:pt x="0" y="123"/>
                </a:cubicBezTo>
                <a:cubicBezTo>
                  <a:pt x="0" y="116"/>
                  <a:pt x="3" y="111"/>
                  <a:pt x="9" y="108"/>
                </a:cubicBezTo>
                <a:cubicBezTo>
                  <a:pt x="9" y="33"/>
                  <a:pt x="9" y="33"/>
                  <a:pt x="9" y="33"/>
                </a:cubicBezTo>
                <a:cubicBezTo>
                  <a:pt x="3" y="29"/>
                  <a:pt x="0" y="24"/>
                  <a:pt x="0" y="17"/>
                </a:cubicBezTo>
                <a:cubicBezTo>
                  <a:pt x="0" y="8"/>
                  <a:pt x="8" y="0"/>
                  <a:pt x="17" y="0"/>
                </a:cubicBezTo>
                <a:cubicBezTo>
                  <a:pt x="27" y="0"/>
                  <a:pt x="35" y="8"/>
                  <a:pt x="35" y="17"/>
                </a:cubicBezTo>
                <a:cubicBezTo>
                  <a:pt x="35" y="24"/>
                  <a:pt x="31" y="29"/>
                  <a:pt x="26" y="33"/>
                </a:cubicBezTo>
                <a:cubicBezTo>
                  <a:pt x="26" y="78"/>
                  <a:pt x="26" y="78"/>
                  <a:pt x="26" y="78"/>
                </a:cubicBezTo>
                <a:cubicBezTo>
                  <a:pt x="31" y="76"/>
                  <a:pt x="36" y="74"/>
                  <a:pt x="40" y="73"/>
                </a:cubicBezTo>
                <a:cubicBezTo>
                  <a:pt x="57" y="67"/>
                  <a:pt x="67" y="63"/>
                  <a:pt x="67" y="44"/>
                </a:cubicBezTo>
                <a:cubicBezTo>
                  <a:pt x="62" y="41"/>
                  <a:pt x="58" y="36"/>
                  <a:pt x="58" y="29"/>
                </a:cubicBezTo>
                <a:cubicBezTo>
                  <a:pt x="58" y="19"/>
                  <a:pt x="66" y="11"/>
                  <a:pt x="76" y="11"/>
                </a:cubicBezTo>
                <a:cubicBezTo>
                  <a:pt x="86" y="11"/>
                  <a:pt x="94" y="19"/>
                  <a:pt x="94" y="29"/>
                </a:cubicBezTo>
                <a:cubicBezTo>
                  <a:pt x="94" y="36"/>
                  <a:pt x="90" y="41"/>
                  <a:pt x="85" y="44"/>
                </a:cubicBezTo>
                <a:close/>
                <a:moveTo>
                  <a:pt x="17" y="9"/>
                </a:moveTo>
                <a:cubicBezTo>
                  <a:pt x="13" y="9"/>
                  <a:pt x="9" y="12"/>
                  <a:pt x="9" y="17"/>
                </a:cubicBezTo>
                <a:cubicBezTo>
                  <a:pt x="9" y="22"/>
                  <a:pt x="13" y="26"/>
                  <a:pt x="17" y="26"/>
                </a:cubicBezTo>
                <a:cubicBezTo>
                  <a:pt x="22" y="26"/>
                  <a:pt x="26" y="22"/>
                  <a:pt x="26" y="17"/>
                </a:cubicBezTo>
                <a:cubicBezTo>
                  <a:pt x="26" y="12"/>
                  <a:pt x="22" y="9"/>
                  <a:pt x="17" y="9"/>
                </a:cubicBezTo>
                <a:close/>
                <a:moveTo>
                  <a:pt x="17" y="114"/>
                </a:moveTo>
                <a:cubicBezTo>
                  <a:pt x="13" y="114"/>
                  <a:pt x="9" y="118"/>
                  <a:pt x="9" y="123"/>
                </a:cubicBezTo>
                <a:cubicBezTo>
                  <a:pt x="9" y="128"/>
                  <a:pt x="13" y="132"/>
                  <a:pt x="17" y="132"/>
                </a:cubicBezTo>
                <a:cubicBezTo>
                  <a:pt x="22" y="132"/>
                  <a:pt x="26" y="128"/>
                  <a:pt x="26" y="123"/>
                </a:cubicBezTo>
                <a:cubicBezTo>
                  <a:pt x="26" y="118"/>
                  <a:pt x="22" y="114"/>
                  <a:pt x="17" y="114"/>
                </a:cubicBezTo>
                <a:close/>
                <a:moveTo>
                  <a:pt x="76" y="20"/>
                </a:moveTo>
                <a:cubicBezTo>
                  <a:pt x="71" y="20"/>
                  <a:pt x="67" y="24"/>
                  <a:pt x="67" y="29"/>
                </a:cubicBezTo>
                <a:cubicBezTo>
                  <a:pt x="67" y="34"/>
                  <a:pt x="71" y="38"/>
                  <a:pt x="76" y="38"/>
                </a:cubicBezTo>
                <a:cubicBezTo>
                  <a:pt x="81" y="38"/>
                  <a:pt x="85" y="34"/>
                  <a:pt x="85" y="29"/>
                </a:cubicBezTo>
                <a:cubicBezTo>
                  <a:pt x="85" y="24"/>
                  <a:pt x="81" y="20"/>
                  <a:pt x="76" y="20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7" name="Freeform 11"/>
          <p:cNvSpPr>
            <a:spLocks noEditPoints="1"/>
          </p:cNvSpPr>
          <p:nvPr/>
        </p:nvSpPr>
        <p:spPr bwMode="auto">
          <a:xfrm>
            <a:off x="5896449" y="2225779"/>
            <a:ext cx="416060" cy="409233"/>
          </a:xfrm>
          <a:custGeom>
            <a:avLst/>
            <a:gdLst>
              <a:gd name="T0" fmla="*/ 141 w 152"/>
              <a:gd name="T1" fmla="*/ 152 h 152"/>
              <a:gd name="T2" fmla="*/ 132 w 152"/>
              <a:gd name="T3" fmla="*/ 148 h 152"/>
              <a:gd name="T4" fmla="*/ 101 w 152"/>
              <a:gd name="T5" fmla="*/ 117 h 152"/>
              <a:gd name="T6" fmla="*/ 65 w 152"/>
              <a:gd name="T7" fmla="*/ 128 h 152"/>
              <a:gd name="T8" fmla="*/ 0 w 152"/>
              <a:gd name="T9" fmla="*/ 64 h 152"/>
              <a:gd name="T10" fmla="*/ 65 w 152"/>
              <a:gd name="T11" fmla="*/ 0 h 152"/>
              <a:gd name="T12" fmla="*/ 129 w 152"/>
              <a:gd name="T13" fmla="*/ 64 h 152"/>
              <a:gd name="T14" fmla="*/ 118 w 152"/>
              <a:gd name="T15" fmla="*/ 100 h 152"/>
              <a:gd name="T16" fmla="*/ 149 w 152"/>
              <a:gd name="T17" fmla="*/ 132 h 152"/>
              <a:gd name="T18" fmla="*/ 152 w 152"/>
              <a:gd name="T19" fmla="*/ 140 h 152"/>
              <a:gd name="T20" fmla="*/ 141 w 152"/>
              <a:gd name="T21" fmla="*/ 152 h 152"/>
              <a:gd name="T22" fmla="*/ 65 w 152"/>
              <a:gd name="T23" fmla="*/ 23 h 152"/>
              <a:gd name="T24" fmla="*/ 24 w 152"/>
              <a:gd name="T25" fmla="*/ 64 h 152"/>
              <a:gd name="T26" fmla="*/ 65 w 152"/>
              <a:gd name="T27" fmla="*/ 105 h 152"/>
              <a:gd name="T28" fmla="*/ 106 w 152"/>
              <a:gd name="T29" fmla="*/ 64 h 152"/>
              <a:gd name="T30" fmla="*/ 65 w 152"/>
              <a:gd name="T31" fmla="*/ 23 h 152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</a:cxnLst>
            <a:rect l="0" t="0" r="r" b="b"/>
            <a:pathLst>
              <a:path w="152" h="152">
                <a:moveTo>
                  <a:pt x="141" y="152"/>
                </a:moveTo>
                <a:cubicBezTo>
                  <a:pt x="138" y="152"/>
                  <a:pt x="135" y="151"/>
                  <a:pt x="132" y="148"/>
                </a:cubicBezTo>
                <a:cubicBezTo>
                  <a:pt x="101" y="117"/>
                  <a:pt x="101" y="117"/>
                  <a:pt x="101" y="117"/>
                </a:cubicBezTo>
                <a:cubicBezTo>
                  <a:pt x="90" y="124"/>
                  <a:pt x="78" y="128"/>
                  <a:pt x="65" y="128"/>
                </a:cubicBezTo>
                <a:cubicBezTo>
                  <a:pt x="29" y="128"/>
                  <a:pt x="0" y="100"/>
                  <a:pt x="0" y="64"/>
                </a:cubicBezTo>
                <a:cubicBezTo>
                  <a:pt x="0" y="28"/>
                  <a:pt x="29" y="0"/>
                  <a:pt x="65" y="0"/>
                </a:cubicBezTo>
                <a:cubicBezTo>
                  <a:pt x="100" y="0"/>
                  <a:pt x="129" y="28"/>
                  <a:pt x="129" y="64"/>
                </a:cubicBezTo>
                <a:cubicBezTo>
                  <a:pt x="129" y="77"/>
                  <a:pt x="125" y="90"/>
                  <a:pt x="118" y="100"/>
                </a:cubicBezTo>
                <a:cubicBezTo>
                  <a:pt x="149" y="132"/>
                  <a:pt x="149" y="132"/>
                  <a:pt x="149" y="132"/>
                </a:cubicBezTo>
                <a:cubicBezTo>
                  <a:pt x="151" y="134"/>
                  <a:pt x="152" y="137"/>
                  <a:pt x="152" y="140"/>
                </a:cubicBezTo>
                <a:cubicBezTo>
                  <a:pt x="152" y="147"/>
                  <a:pt x="147" y="152"/>
                  <a:pt x="141" y="152"/>
                </a:cubicBezTo>
                <a:close/>
                <a:moveTo>
                  <a:pt x="65" y="23"/>
                </a:moveTo>
                <a:cubicBezTo>
                  <a:pt x="42" y="23"/>
                  <a:pt x="24" y="41"/>
                  <a:pt x="24" y="64"/>
                </a:cubicBezTo>
                <a:cubicBezTo>
                  <a:pt x="24" y="87"/>
                  <a:pt x="42" y="105"/>
                  <a:pt x="65" y="105"/>
                </a:cubicBezTo>
                <a:cubicBezTo>
                  <a:pt x="87" y="105"/>
                  <a:pt x="106" y="87"/>
                  <a:pt x="106" y="64"/>
                </a:cubicBezTo>
                <a:cubicBezTo>
                  <a:pt x="106" y="41"/>
                  <a:pt x="87" y="23"/>
                  <a:pt x="65" y="23"/>
                </a:cubicBez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8" name="Freeform 8"/>
          <p:cNvSpPr>
            <a:spLocks noEditPoints="1"/>
          </p:cNvSpPr>
          <p:nvPr/>
        </p:nvSpPr>
        <p:spPr bwMode="auto">
          <a:xfrm>
            <a:off x="8826154" y="2177206"/>
            <a:ext cx="416706" cy="400109"/>
          </a:xfrm>
          <a:custGeom>
            <a:avLst/>
            <a:gdLst>
              <a:gd name="T0" fmla="*/ 43 w 44"/>
              <a:gd name="T1" fmla="*/ 22 h 43"/>
              <a:gd name="T2" fmla="*/ 43 w 44"/>
              <a:gd name="T3" fmla="*/ 22 h 43"/>
              <a:gd name="T4" fmla="*/ 38 w 44"/>
              <a:gd name="T5" fmla="*/ 19 h 43"/>
              <a:gd name="T6" fmla="*/ 31 w 44"/>
              <a:gd name="T7" fmla="*/ 23 h 43"/>
              <a:gd name="T8" fmla="*/ 30 w 44"/>
              <a:gd name="T9" fmla="*/ 24 h 43"/>
              <a:gd name="T10" fmla="*/ 30 w 44"/>
              <a:gd name="T11" fmla="*/ 25 h 43"/>
              <a:gd name="T12" fmla="*/ 29 w 44"/>
              <a:gd name="T13" fmla="*/ 24 h 43"/>
              <a:gd name="T14" fmla="*/ 28 w 44"/>
              <a:gd name="T15" fmla="*/ 23 h 43"/>
              <a:gd name="T16" fmla="*/ 22 w 44"/>
              <a:gd name="T17" fmla="*/ 19 h 43"/>
              <a:gd name="T18" fmla="*/ 16 w 44"/>
              <a:gd name="T19" fmla="*/ 23 h 43"/>
              <a:gd name="T20" fmla="*/ 15 w 44"/>
              <a:gd name="T21" fmla="*/ 24 h 43"/>
              <a:gd name="T22" fmla="*/ 14 w 44"/>
              <a:gd name="T23" fmla="*/ 25 h 43"/>
              <a:gd name="T24" fmla="*/ 13 w 44"/>
              <a:gd name="T25" fmla="*/ 24 h 43"/>
              <a:gd name="T26" fmla="*/ 13 w 44"/>
              <a:gd name="T27" fmla="*/ 23 h 43"/>
              <a:gd name="T28" fmla="*/ 6 w 44"/>
              <a:gd name="T29" fmla="*/ 19 h 43"/>
              <a:gd name="T30" fmla="*/ 1 w 44"/>
              <a:gd name="T31" fmla="*/ 22 h 43"/>
              <a:gd name="T32" fmla="*/ 1 w 44"/>
              <a:gd name="T33" fmla="*/ 22 h 43"/>
              <a:gd name="T34" fmla="*/ 0 w 44"/>
              <a:gd name="T35" fmla="*/ 21 h 43"/>
              <a:gd name="T36" fmla="*/ 0 w 44"/>
              <a:gd name="T37" fmla="*/ 21 h 43"/>
              <a:gd name="T38" fmla="*/ 22 w 44"/>
              <a:gd name="T39" fmla="*/ 5 h 43"/>
              <a:gd name="T40" fmla="*/ 44 w 44"/>
              <a:gd name="T41" fmla="*/ 21 h 43"/>
              <a:gd name="T42" fmla="*/ 44 w 44"/>
              <a:gd name="T43" fmla="*/ 21 h 43"/>
              <a:gd name="T44" fmla="*/ 43 w 44"/>
              <a:gd name="T45" fmla="*/ 22 h 43"/>
              <a:gd name="T46" fmla="*/ 24 w 44"/>
              <a:gd name="T47" fmla="*/ 36 h 43"/>
              <a:gd name="T48" fmla="*/ 17 w 44"/>
              <a:gd name="T49" fmla="*/ 43 h 43"/>
              <a:gd name="T50" fmla="*/ 10 w 44"/>
              <a:gd name="T51" fmla="*/ 36 h 43"/>
              <a:gd name="T52" fmla="*/ 12 w 44"/>
              <a:gd name="T53" fmla="*/ 34 h 43"/>
              <a:gd name="T54" fmla="*/ 13 w 44"/>
              <a:gd name="T55" fmla="*/ 36 h 43"/>
              <a:gd name="T56" fmla="*/ 17 w 44"/>
              <a:gd name="T57" fmla="*/ 39 h 43"/>
              <a:gd name="T58" fmla="*/ 20 w 44"/>
              <a:gd name="T59" fmla="*/ 36 h 43"/>
              <a:gd name="T60" fmla="*/ 20 w 44"/>
              <a:gd name="T61" fmla="*/ 20 h 43"/>
              <a:gd name="T62" fmla="*/ 22 w 44"/>
              <a:gd name="T63" fmla="*/ 20 h 43"/>
              <a:gd name="T64" fmla="*/ 24 w 44"/>
              <a:gd name="T65" fmla="*/ 20 h 43"/>
              <a:gd name="T66" fmla="*/ 24 w 44"/>
              <a:gd name="T67" fmla="*/ 36 h 43"/>
              <a:gd name="T68" fmla="*/ 24 w 44"/>
              <a:gd name="T69" fmla="*/ 4 h 43"/>
              <a:gd name="T70" fmla="*/ 22 w 44"/>
              <a:gd name="T71" fmla="*/ 4 h 43"/>
              <a:gd name="T72" fmla="*/ 20 w 44"/>
              <a:gd name="T73" fmla="*/ 4 h 43"/>
              <a:gd name="T74" fmla="*/ 20 w 44"/>
              <a:gd name="T75" fmla="*/ 2 h 43"/>
              <a:gd name="T76" fmla="*/ 22 w 44"/>
              <a:gd name="T77" fmla="*/ 0 h 43"/>
              <a:gd name="T78" fmla="*/ 24 w 44"/>
              <a:gd name="T79" fmla="*/ 2 h 43"/>
              <a:gd name="T80" fmla="*/ 24 w 44"/>
              <a:gd name="T81" fmla="*/ 4 h 4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</a:cxnLst>
            <a:rect l="0" t="0" r="r" b="b"/>
            <a:pathLst>
              <a:path w="44" h="43">
                <a:moveTo>
                  <a:pt x="43" y="22"/>
                </a:moveTo>
                <a:cubicBezTo>
                  <a:pt x="43" y="22"/>
                  <a:pt x="43" y="22"/>
                  <a:pt x="43" y="22"/>
                </a:cubicBezTo>
                <a:cubicBezTo>
                  <a:pt x="41" y="20"/>
                  <a:pt x="40" y="19"/>
                  <a:pt x="38" y="19"/>
                </a:cubicBezTo>
                <a:cubicBezTo>
                  <a:pt x="35" y="19"/>
                  <a:pt x="33" y="21"/>
                  <a:pt x="31" y="23"/>
                </a:cubicBezTo>
                <a:cubicBezTo>
                  <a:pt x="31" y="23"/>
                  <a:pt x="31" y="24"/>
                  <a:pt x="30" y="24"/>
                </a:cubicBezTo>
                <a:cubicBezTo>
                  <a:pt x="30" y="25"/>
                  <a:pt x="30" y="25"/>
                  <a:pt x="30" y="25"/>
                </a:cubicBezTo>
                <a:cubicBezTo>
                  <a:pt x="29" y="25"/>
                  <a:pt x="29" y="25"/>
                  <a:pt x="29" y="24"/>
                </a:cubicBezTo>
                <a:cubicBezTo>
                  <a:pt x="29" y="24"/>
                  <a:pt x="28" y="23"/>
                  <a:pt x="28" y="23"/>
                </a:cubicBezTo>
                <a:cubicBezTo>
                  <a:pt x="27" y="21"/>
                  <a:pt x="24" y="19"/>
                  <a:pt x="22" y="19"/>
                </a:cubicBezTo>
                <a:cubicBezTo>
                  <a:pt x="19" y="19"/>
                  <a:pt x="17" y="21"/>
                  <a:pt x="16" y="23"/>
                </a:cubicBezTo>
                <a:cubicBezTo>
                  <a:pt x="15" y="23"/>
                  <a:pt x="15" y="24"/>
                  <a:pt x="15" y="24"/>
                </a:cubicBezTo>
                <a:cubicBezTo>
                  <a:pt x="15" y="25"/>
                  <a:pt x="15" y="25"/>
                  <a:pt x="14" y="25"/>
                </a:cubicBezTo>
                <a:cubicBezTo>
                  <a:pt x="14" y="25"/>
                  <a:pt x="14" y="25"/>
                  <a:pt x="13" y="24"/>
                </a:cubicBezTo>
                <a:cubicBezTo>
                  <a:pt x="13" y="24"/>
                  <a:pt x="13" y="23"/>
                  <a:pt x="13" y="23"/>
                </a:cubicBezTo>
                <a:cubicBezTo>
                  <a:pt x="11" y="21"/>
                  <a:pt x="9" y="19"/>
                  <a:pt x="6" y="19"/>
                </a:cubicBezTo>
                <a:cubicBezTo>
                  <a:pt x="4" y="19"/>
                  <a:pt x="3" y="20"/>
                  <a:pt x="1" y="22"/>
                </a:cubicBezTo>
                <a:cubicBezTo>
                  <a:pt x="1" y="22"/>
                  <a:pt x="1" y="22"/>
                  <a:pt x="1" y="22"/>
                </a:cubicBezTo>
                <a:cubicBezTo>
                  <a:pt x="0" y="22"/>
                  <a:pt x="0" y="22"/>
                  <a:pt x="0" y="21"/>
                </a:cubicBezTo>
                <a:cubicBezTo>
                  <a:pt x="0" y="21"/>
                  <a:pt x="0" y="21"/>
                  <a:pt x="0" y="21"/>
                </a:cubicBezTo>
                <a:cubicBezTo>
                  <a:pt x="2" y="11"/>
                  <a:pt x="12" y="5"/>
                  <a:pt x="22" y="5"/>
                </a:cubicBezTo>
                <a:cubicBezTo>
                  <a:pt x="32" y="5"/>
                  <a:pt x="42" y="11"/>
                  <a:pt x="44" y="21"/>
                </a:cubicBezTo>
                <a:cubicBezTo>
                  <a:pt x="44" y="21"/>
                  <a:pt x="44" y="21"/>
                  <a:pt x="44" y="21"/>
                </a:cubicBezTo>
                <a:cubicBezTo>
                  <a:pt x="44" y="22"/>
                  <a:pt x="44" y="22"/>
                  <a:pt x="43" y="22"/>
                </a:cubicBezTo>
                <a:close/>
                <a:moveTo>
                  <a:pt x="24" y="36"/>
                </a:moveTo>
                <a:cubicBezTo>
                  <a:pt x="24" y="40"/>
                  <a:pt x="21" y="43"/>
                  <a:pt x="17" y="43"/>
                </a:cubicBezTo>
                <a:cubicBezTo>
                  <a:pt x="13" y="43"/>
                  <a:pt x="10" y="40"/>
                  <a:pt x="10" y="36"/>
                </a:cubicBezTo>
                <a:cubicBezTo>
                  <a:pt x="10" y="35"/>
                  <a:pt x="11" y="34"/>
                  <a:pt x="12" y="34"/>
                </a:cubicBezTo>
                <a:cubicBezTo>
                  <a:pt x="13" y="34"/>
                  <a:pt x="13" y="35"/>
                  <a:pt x="13" y="36"/>
                </a:cubicBezTo>
                <a:cubicBezTo>
                  <a:pt x="13" y="38"/>
                  <a:pt x="15" y="39"/>
                  <a:pt x="17" y="39"/>
                </a:cubicBezTo>
                <a:cubicBezTo>
                  <a:pt x="19" y="39"/>
                  <a:pt x="20" y="38"/>
                  <a:pt x="20" y="36"/>
                </a:cubicBezTo>
                <a:cubicBezTo>
                  <a:pt x="20" y="20"/>
                  <a:pt x="20" y="20"/>
                  <a:pt x="20" y="20"/>
                </a:cubicBezTo>
                <a:cubicBezTo>
                  <a:pt x="21" y="20"/>
                  <a:pt x="21" y="20"/>
                  <a:pt x="22" y="20"/>
                </a:cubicBezTo>
                <a:cubicBezTo>
                  <a:pt x="23" y="20"/>
                  <a:pt x="23" y="20"/>
                  <a:pt x="24" y="20"/>
                </a:cubicBezTo>
                <a:lnTo>
                  <a:pt x="24" y="36"/>
                </a:lnTo>
                <a:close/>
                <a:moveTo>
                  <a:pt x="24" y="4"/>
                </a:moveTo>
                <a:cubicBezTo>
                  <a:pt x="23" y="4"/>
                  <a:pt x="23" y="4"/>
                  <a:pt x="22" y="4"/>
                </a:cubicBezTo>
                <a:cubicBezTo>
                  <a:pt x="21" y="4"/>
                  <a:pt x="21" y="4"/>
                  <a:pt x="20" y="4"/>
                </a:cubicBezTo>
                <a:cubicBezTo>
                  <a:pt x="20" y="2"/>
                  <a:pt x="20" y="2"/>
                  <a:pt x="20" y="2"/>
                </a:cubicBezTo>
                <a:cubicBezTo>
                  <a:pt x="20" y="1"/>
                  <a:pt x="21" y="0"/>
                  <a:pt x="22" y="0"/>
                </a:cubicBezTo>
                <a:cubicBezTo>
                  <a:pt x="23" y="0"/>
                  <a:pt x="24" y="1"/>
                  <a:pt x="24" y="2"/>
                </a:cubicBezTo>
                <a:lnTo>
                  <a:pt x="24" y="4"/>
                </a:lnTo>
                <a:close/>
              </a:path>
            </a:pathLst>
          </a:custGeom>
          <a:solidFill>
            <a:schemeClr val="bg1"/>
          </a:solidFill>
          <a:ln>
            <a:solidFill>
              <a:schemeClr val="bg1"/>
            </a:solidFill>
          </a:ln>
        </p:spPr>
        <p:txBody>
          <a:bodyPr vert="horz" wrap="square" lIns="96757" tIns="48378" rIns="96757" bIns="48378" numCol="1" anchor="t" anchorCtr="0" compatLnSpc="1"/>
          <a:lstStyle/>
          <a:p>
            <a:pPr algn="ctr" defTabSz="967740" fontAlgn="base">
              <a:spcBef>
                <a:spcPct val="0"/>
              </a:spcBef>
              <a:spcAft>
                <a:spcPct val="0"/>
              </a:spcAft>
              <a:defRPr/>
            </a:pPr>
            <a:endParaRPr lang="en-US" sz="2965" kern="0" dirty="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Gill Sans" charset="0"/>
            </a:endParaRPr>
          </a:p>
        </p:txBody>
      </p:sp>
      <p:sp>
        <p:nvSpPr>
          <p:cNvPr id="19" name="文本框1"/>
          <p:cNvSpPr txBox="1"/>
          <p:nvPr/>
        </p:nvSpPr>
        <p:spPr>
          <a:xfrm>
            <a:off x="5520643" y="2853764"/>
            <a:ext cx="121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交互体验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0" name="文本框2"/>
          <p:cNvSpPr/>
          <p:nvPr/>
        </p:nvSpPr>
        <p:spPr>
          <a:xfrm>
            <a:off x="4942148" y="3253874"/>
            <a:ext cx="2288884" cy="1156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交互功能清晰明了、易上手；界面提示信息准确，操作简单</a:t>
            </a:r>
            <a:endParaRPr lang="en-US" altLang="en-US" sz="1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1" name="文本框1"/>
          <p:cNvSpPr txBox="1"/>
          <p:nvPr/>
        </p:nvSpPr>
        <p:spPr>
          <a:xfrm>
            <a:off x="2357402" y="2852128"/>
            <a:ext cx="121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2000" b="1" i="0" u="none" strike="noStrike" kern="120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感官体验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2" name="文本框2"/>
          <p:cNvSpPr/>
          <p:nvPr/>
        </p:nvSpPr>
        <p:spPr>
          <a:xfrm>
            <a:off x="1809578" y="3253874"/>
            <a:ext cx="2288884" cy="115685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2950"/>
              </a:spcBef>
              <a:defRPr/>
            </a:pPr>
            <a:r>
              <a:rPr lang="zh-CN" altLang="en-US" sz="1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本</a:t>
            </a:r>
            <a:r>
              <a:rPr lang="en-US" altLang="zh-CN" sz="1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APP</a:t>
            </a:r>
            <a:r>
              <a:rPr lang="zh-CN" altLang="en-US" sz="1600" dirty="0">
                <a:solidFill>
                  <a:schemeClr val="bg1"/>
                </a:solidFill>
                <a:latin typeface="思源黑体 CN Regular" panose="020B0500000000000000" pitchFamily="34" charset="-122"/>
                <a:ea typeface="思源黑体 CN Regular" panose="020B0500000000000000" pitchFamily="34" charset="-122"/>
                <a:sym typeface="+mn-lt"/>
              </a:rPr>
              <a:t>颜色搭配选择温和色调，契合主题。界面简洁大方。</a:t>
            </a:r>
            <a:endParaRPr lang="en-US" altLang="en-US" sz="1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23" name="文本框1"/>
          <p:cNvSpPr txBox="1"/>
          <p:nvPr/>
        </p:nvSpPr>
        <p:spPr>
          <a:xfrm>
            <a:off x="8451773" y="2798403"/>
            <a:ext cx="1210589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2000" b="1" dirty="0">
                <a:solidFill>
                  <a:schemeClr val="bg1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性能体验</a:t>
            </a:r>
            <a:endParaRPr kumimoji="0" lang="id-ID" sz="2000" b="1" i="0" u="none" strike="noStrike" kern="120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4" name="文本框2"/>
          <p:cNvSpPr/>
          <p:nvPr/>
        </p:nvSpPr>
        <p:spPr>
          <a:xfrm>
            <a:off x="7829238" y="3206808"/>
            <a:ext cx="2618516" cy="191474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spcBef>
                <a:spcPts val="2950"/>
              </a:spcBef>
              <a:defRPr/>
            </a:pPr>
            <a:r>
              <a:rPr kumimoji="0" lang="zh-CN" alt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微软雅黑" panose="020B0503020204020204" pitchFamily="34" charset="-122"/>
                <a:ea typeface="思源黑体 CN Bold" panose="020B0800000000000000"/>
              </a:rPr>
              <a:t>登录与数据库匹配，安全性、准确性有保障；图片文本识别采用压缩后再缓存，节省本地空间；系统响应速度快</a:t>
            </a:r>
            <a:endParaRPr lang="en-US" altLang="en-US" sz="1600" dirty="0">
              <a:solidFill>
                <a:schemeClr val="bg1"/>
              </a:solidFill>
              <a:latin typeface="思源黑体 CN Regular" panose="020B0500000000000000" pitchFamily="34" charset="-122"/>
              <a:ea typeface="思源黑体 CN Bold" panose="020B0800000000000000"/>
              <a:sym typeface="+mn-lt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grpSp>
        <p:nvGrpSpPr>
          <p:cNvPr id="17" name="组合 16"/>
          <p:cNvGrpSpPr/>
          <p:nvPr/>
        </p:nvGrpSpPr>
        <p:grpSpPr>
          <a:xfrm>
            <a:off x="3074276" y="2181175"/>
            <a:ext cx="6082023" cy="2237986"/>
            <a:chOff x="3074276" y="1991709"/>
            <a:chExt cx="6082023" cy="2237986"/>
          </a:xfrm>
        </p:grpSpPr>
        <p:cxnSp>
          <p:nvCxnSpPr>
            <p:cNvPr id="18" name="直接连接符 17"/>
            <p:cNvCxnSpPr/>
            <p:nvPr/>
          </p:nvCxnSpPr>
          <p:spPr>
            <a:xfrm flipV="1">
              <a:off x="3074276" y="3469037"/>
              <a:ext cx="6043448" cy="1"/>
            </a:xfrm>
            <a:prstGeom prst="line">
              <a:avLst/>
            </a:prstGeom>
            <a:ln w="38100">
              <a:solidFill>
                <a:srgbClr val="788EAC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sp>
          <p:nvSpPr>
            <p:cNvPr id="19" name="矩形 18"/>
            <p:cNvSpPr/>
            <p:nvPr/>
          </p:nvSpPr>
          <p:spPr>
            <a:xfrm>
              <a:off x="3112851" y="3675697"/>
              <a:ext cx="6043448" cy="55399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3000" b="0" i="0" u="none" strike="noStrike" kern="1200" cap="none" spc="0" normalizeH="0" baseline="0" noProof="0" dirty="0">
                  <a:ln w="0"/>
                  <a:solidFill>
                    <a:srgbClr val="9FC5EB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Normal" panose="020B0400000000000000" pitchFamily="34" charset="-122"/>
                  <a:ea typeface="思源黑体 CN Normal" panose="020B0400000000000000" pitchFamily="34" charset="-122"/>
                  <a:cs typeface="+mn-cs"/>
                </a:rPr>
                <a:t>希望您为我们提出更好的改进意见！</a:t>
              </a:r>
            </a:p>
          </p:txBody>
        </p:sp>
        <p:sp>
          <p:nvSpPr>
            <p:cNvPr id="20" name="矩形 19"/>
            <p:cNvSpPr/>
            <p:nvPr/>
          </p:nvSpPr>
          <p:spPr>
            <a:xfrm>
              <a:off x="3484179" y="1991709"/>
              <a:ext cx="5223642" cy="1477328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9000" b="0" i="0" u="none" strike="noStrike" kern="1200" cap="none" spc="0" normalizeH="0" baseline="0" noProof="0" dirty="0">
                  <a:ln w="0"/>
                  <a:solidFill>
                    <a:srgbClr val="788EAC"/>
                  </a:solidFill>
                  <a:effectLst>
                    <a:outerShdw blurRad="38100" dist="19050" dir="2700000" algn="tl" rotWithShape="0">
                      <a:prstClr val="black">
                        <a:alpha val="40000"/>
                      </a:prstClr>
                    </a:outerShdw>
                  </a:effectLst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感谢聆听</a:t>
              </a:r>
            </a:p>
          </p:txBody>
        </p:sp>
      </p:grp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30281" y="2299323"/>
            <a:ext cx="3731437" cy="2117627"/>
            <a:chOff x="4294963" y="2039833"/>
            <a:chExt cx="3731437" cy="2117627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44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项目概述</a:t>
              </a: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01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94963" y="3816276"/>
              <a:ext cx="3731437" cy="341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椭圆 12"/>
          <p:cNvSpPr/>
          <p:nvPr/>
        </p:nvSpPr>
        <p:spPr>
          <a:xfrm>
            <a:off x="1552864" y="1598128"/>
            <a:ext cx="300899" cy="495300"/>
          </a:xfrm>
          <a:custGeom>
            <a:avLst/>
            <a:gdLst>
              <a:gd name="connsiteX0" fmla="*/ 139276 w 369275"/>
              <a:gd name="connsiteY0" fmla="*/ 570066 h 607851"/>
              <a:gd name="connsiteX1" fmla="*/ 156809 w 369275"/>
              <a:gd name="connsiteY1" fmla="*/ 570811 h 607851"/>
              <a:gd name="connsiteX2" fmla="*/ 212465 w 369275"/>
              <a:gd name="connsiteY2" fmla="*/ 570811 h 607851"/>
              <a:gd name="connsiteX3" fmla="*/ 229998 w 369275"/>
              <a:gd name="connsiteY3" fmla="*/ 570066 h 607851"/>
              <a:gd name="connsiteX4" fmla="*/ 230818 w 369275"/>
              <a:gd name="connsiteY4" fmla="*/ 587580 h 607851"/>
              <a:gd name="connsiteX5" fmla="*/ 184637 w 369275"/>
              <a:gd name="connsiteY5" fmla="*/ 607851 h 607851"/>
              <a:gd name="connsiteX6" fmla="*/ 138456 w 369275"/>
              <a:gd name="connsiteY6" fmla="*/ 587580 h 607851"/>
              <a:gd name="connsiteX7" fmla="*/ 139276 w 369275"/>
              <a:gd name="connsiteY7" fmla="*/ 570066 h 607851"/>
              <a:gd name="connsiteX8" fmla="*/ 273919 w 369275"/>
              <a:gd name="connsiteY8" fmla="*/ 497785 h 607851"/>
              <a:gd name="connsiteX9" fmla="*/ 288986 w 369275"/>
              <a:gd name="connsiteY9" fmla="*/ 506874 h 607851"/>
              <a:gd name="connsiteX10" fmla="*/ 279961 w 369275"/>
              <a:gd name="connsiteY10" fmla="*/ 521849 h 607851"/>
              <a:gd name="connsiteX11" fmla="*/ 95356 w 369275"/>
              <a:gd name="connsiteY11" fmla="*/ 567966 h 607851"/>
              <a:gd name="connsiteX12" fmla="*/ 80289 w 369275"/>
              <a:gd name="connsiteY12" fmla="*/ 558951 h 607851"/>
              <a:gd name="connsiteX13" fmla="*/ 89314 w 369275"/>
              <a:gd name="connsiteY13" fmla="*/ 543902 h 607851"/>
              <a:gd name="connsiteX14" fmla="*/ 273919 w 369275"/>
              <a:gd name="connsiteY14" fmla="*/ 497785 h 607851"/>
              <a:gd name="connsiteX15" fmla="*/ 273919 w 369275"/>
              <a:gd name="connsiteY15" fmla="*/ 452696 h 607851"/>
              <a:gd name="connsiteX16" fmla="*/ 288986 w 369275"/>
              <a:gd name="connsiteY16" fmla="*/ 461701 h 607851"/>
              <a:gd name="connsiteX17" fmla="*/ 279961 w 369275"/>
              <a:gd name="connsiteY17" fmla="*/ 476736 h 607851"/>
              <a:gd name="connsiteX18" fmla="*/ 95356 w 369275"/>
              <a:gd name="connsiteY18" fmla="*/ 522731 h 607851"/>
              <a:gd name="connsiteX19" fmla="*/ 80289 w 369275"/>
              <a:gd name="connsiteY19" fmla="*/ 513726 h 607851"/>
              <a:gd name="connsiteX20" fmla="*/ 89314 w 369275"/>
              <a:gd name="connsiteY20" fmla="*/ 498691 h 607851"/>
              <a:gd name="connsiteX21" fmla="*/ 273919 w 369275"/>
              <a:gd name="connsiteY21" fmla="*/ 452696 h 607851"/>
              <a:gd name="connsiteX22" fmla="*/ 184673 w 369275"/>
              <a:gd name="connsiteY22" fmla="*/ 227009 h 607851"/>
              <a:gd name="connsiteX23" fmla="*/ 198173 w 369275"/>
              <a:gd name="connsiteY23" fmla="*/ 227456 h 607851"/>
              <a:gd name="connsiteX24" fmla="*/ 211748 w 369275"/>
              <a:gd name="connsiteY24" fmla="*/ 228947 h 607851"/>
              <a:gd name="connsiteX25" fmla="*/ 225248 w 369275"/>
              <a:gd name="connsiteY25" fmla="*/ 231406 h 607851"/>
              <a:gd name="connsiteX26" fmla="*/ 238674 w 369275"/>
              <a:gd name="connsiteY26" fmla="*/ 234908 h 607851"/>
              <a:gd name="connsiteX27" fmla="*/ 242776 w 369275"/>
              <a:gd name="connsiteY27" fmla="*/ 256593 h 607851"/>
              <a:gd name="connsiteX28" fmla="*/ 241657 w 369275"/>
              <a:gd name="connsiteY28" fmla="*/ 257562 h 607851"/>
              <a:gd name="connsiteX29" fmla="*/ 240464 w 369275"/>
              <a:gd name="connsiteY29" fmla="*/ 258680 h 607851"/>
              <a:gd name="connsiteX30" fmla="*/ 239271 w 369275"/>
              <a:gd name="connsiteY30" fmla="*/ 260021 h 607851"/>
              <a:gd name="connsiteX31" fmla="*/ 238003 w 369275"/>
              <a:gd name="connsiteY31" fmla="*/ 261586 h 607851"/>
              <a:gd name="connsiteX32" fmla="*/ 236735 w 369275"/>
              <a:gd name="connsiteY32" fmla="*/ 263449 h 607851"/>
              <a:gd name="connsiteX33" fmla="*/ 235467 w 369275"/>
              <a:gd name="connsiteY33" fmla="*/ 265461 h 607851"/>
              <a:gd name="connsiteX34" fmla="*/ 234199 w 369275"/>
              <a:gd name="connsiteY34" fmla="*/ 267697 h 607851"/>
              <a:gd name="connsiteX35" fmla="*/ 233080 w 369275"/>
              <a:gd name="connsiteY35" fmla="*/ 269932 h 607851"/>
              <a:gd name="connsiteX36" fmla="*/ 231812 w 369275"/>
              <a:gd name="connsiteY36" fmla="*/ 272615 h 607851"/>
              <a:gd name="connsiteX37" fmla="*/ 230618 w 369275"/>
              <a:gd name="connsiteY37" fmla="*/ 275521 h 607851"/>
              <a:gd name="connsiteX38" fmla="*/ 229425 w 369275"/>
              <a:gd name="connsiteY38" fmla="*/ 278726 h 607851"/>
              <a:gd name="connsiteX39" fmla="*/ 228232 w 369275"/>
              <a:gd name="connsiteY39" fmla="*/ 282079 h 607851"/>
              <a:gd name="connsiteX40" fmla="*/ 227113 w 369275"/>
              <a:gd name="connsiteY40" fmla="*/ 285656 h 607851"/>
              <a:gd name="connsiteX41" fmla="*/ 225994 w 369275"/>
              <a:gd name="connsiteY41" fmla="*/ 289457 h 607851"/>
              <a:gd name="connsiteX42" fmla="*/ 224950 w 369275"/>
              <a:gd name="connsiteY42" fmla="*/ 293555 h 607851"/>
              <a:gd name="connsiteX43" fmla="*/ 223906 w 369275"/>
              <a:gd name="connsiteY43" fmla="*/ 297803 h 607851"/>
              <a:gd name="connsiteX44" fmla="*/ 222936 w 369275"/>
              <a:gd name="connsiteY44" fmla="*/ 302274 h 607851"/>
              <a:gd name="connsiteX45" fmla="*/ 221071 w 369275"/>
              <a:gd name="connsiteY45" fmla="*/ 311813 h 607851"/>
              <a:gd name="connsiteX46" fmla="*/ 219430 w 369275"/>
              <a:gd name="connsiteY46" fmla="*/ 322245 h 607851"/>
              <a:gd name="connsiteX47" fmla="*/ 218237 w 369275"/>
              <a:gd name="connsiteY47" fmla="*/ 330964 h 607851"/>
              <a:gd name="connsiteX48" fmla="*/ 216969 w 369275"/>
              <a:gd name="connsiteY48" fmla="*/ 342887 h 607851"/>
              <a:gd name="connsiteX49" fmla="*/ 215776 w 369275"/>
              <a:gd name="connsiteY49" fmla="*/ 355630 h 607851"/>
              <a:gd name="connsiteX50" fmla="*/ 214880 w 369275"/>
              <a:gd name="connsiteY50" fmla="*/ 369193 h 607851"/>
              <a:gd name="connsiteX51" fmla="*/ 201753 w 369275"/>
              <a:gd name="connsiteY51" fmla="*/ 380818 h 607851"/>
              <a:gd name="connsiteX52" fmla="*/ 190117 w 369275"/>
              <a:gd name="connsiteY52" fmla="*/ 367702 h 607851"/>
              <a:gd name="connsiteX53" fmla="*/ 191385 w 369275"/>
              <a:gd name="connsiteY53" fmla="*/ 349221 h 607851"/>
              <a:gd name="connsiteX54" fmla="*/ 192206 w 369275"/>
              <a:gd name="connsiteY54" fmla="*/ 340428 h 607851"/>
              <a:gd name="connsiteX55" fmla="*/ 193101 w 369275"/>
              <a:gd name="connsiteY55" fmla="*/ 332007 h 607851"/>
              <a:gd name="connsiteX56" fmla="*/ 194071 w 369275"/>
              <a:gd name="connsiteY56" fmla="*/ 323959 h 607851"/>
              <a:gd name="connsiteX57" fmla="*/ 194816 w 369275"/>
              <a:gd name="connsiteY57" fmla="*/ 318743 h 607851"/>
              <a:gd name="connsiteX58" fmla="*/ 196010 w 369275"/>
              <a:gd name="connsiteY58" fmla="*/ 311216 h 607851"/>
              <a:gd name="connsiteX59" fmla="*/ 197203 w 369275"/>
              <a:gd name="connsiteY59" fmla="*/ 303988 h 607851"/>
              <a:gd name="connsiteX60" fmla="*/ 198620 w 369275"/>
              <a:gd name="connsiteY60" fmla="*/ 297132 h 607851"/>
              <a:gd name="connsiteX61" fmla="*/ 200038 w 369275"/>
              <a:gd name="connsiteY61" fmla="*/ 290574 h 607851"/>
              <a:gd name="connsiteX62" fmla="*/ 201604 w 369275"/>
              <a:gd name="connsiteY62" fmla="*/ 284389 h 607851"/>
              <a:gd name="connsiteX63" fmla="*/ 203319 w 369275"/>
              <a:gd name="connsiteY63" fmla="*/ 278502 h 607851"/>
              <a:gd name="connsiteX64" fmla="*/ 205110 w 369275"/>
              <a:gd name="connsiteY64" fmla="*/ 272839 h 607851"/>
              <a:gd name="connsiteX65" fmla="*/ 207049 w 369275"/>
              <a:gd name="connsiteY65" fmla="*/ 267548 h 607851"/>
              <a:gd name="connsiteX66" fmla="*/ 209137 w 369275"/>
              <a:gd name="connsiteY66" fmla="*/ 262629 h 607851"/>
              <a:gd name="connsiteX67" fmla="*/ 211300 w 369275"/>
              <a:gd name="connsiteY67" fmla="*/ 257935 h 607851"/>
              <a:gd name="connsiteX68" fmla="*/ 212419 w 369275"/>
              <a:gd name="connsiteY68" fmla="*/ 255848 h 607851"/>
              <a:gd name="connsiteX69" fmla="*/ 213240 w 369275"/>
              <a:gd name="connsiteY69" fmla="*/ 254358 h 607851"/>
              <a:gd name="connsiteX70" fmla="*/ 208093 w 369275"/>
              <a:gd name="connsiteY70" fmla="*/ 253538 h 607851"/>
              <a:gd name="connsiteX71" fmla="*/ 196383 w 369275"/>
              <a:gd name="connsiteY71" fmla="*/ 252197 h 607851"/>
              <a:gd name="connsiteX72" fmla="*/ 184673 w 369275"/>
              <a:gd name="connsiteY72" fmla="*/ 251824 h 607851"/>
              <a:gd name="connsiteX73" fmla="*/ 172962 w 369275"/>
              <a:gd name="connsiteY73" fmla="*/ 252197 h 607851"/>
              <a:gd name="connsiteX74" fmla="*/ 161252 w 369275"/>
              <a:gd name="connsiteY74" fmla="*/ 253538 h 607851"/>
              <a:gd name="connsiteX75" fmla="*/ 156106 w 369275"/>
              <a:gd name="connsiteY75" fmla="*/ 254358 h 607851"/>
              <a:gd name="connsiteX76" fmla="*/ 157001 w 369275"/>
              <a:gd name="connsiteY76" fmla="*/ 255848 h 607851"/>
              <a:gd name="connsiteX77" fmla="*/ 158045 w 369275"/>
              <a:gd name="connsiteY77" fmla="*/ 257935 h 607851"/>
              <a:gd name="connsiteX78" fmla="*/ 160208 w 369275"/>
              <a:gd name="connsiteY78" fmla="*/ 262629 h 607851"/>
              <a:gd name="connsiteX79" fmla="*/ 162296 w 369275"/>
              <a:gd name="connsiteY79" fmla="*/ 267548 h 607851"/>
              <a:gd name="connsiteX80" fmla="*/ 164236 w 369275"/>
              <a:gd name="connsiteY80" fmla="*/ 272839 h 607851"/>
              <a:gd name="connsiteX81" fmla="*/ 166026 w 369275"/>
              <a:gd name="connsiteY81" fmla="*/ 278502 h 607851"/>
              <a:gd name="connsiteX82" fmla="*/ 167741 w 369275"/>
              <a:gd name="connsiteY82" fmla="*/ 284389 h 607851"/>
              <a:gd name="connsiteX83" fmla="*/ 169308 w 369275"/>
              <a:gd name="connsiteY83" fmla="*/ 290574 h 607851"/>
              <a:gd name="connsiteX84" fmla="*/ 170725 w 369275"/>
              <a:gd name="connsiteY84" fmla="*/ 297132 h 607851"/>
              <a:gd name="connsiteX85" fmla="*/ 172142 w 369275"/>
              <a:gd name="connsiteY85" fmla="*/ 303988 h 607851"/>
              <a:gd name="connsiteX86" fmla="*/ 173410 w 369275"/>
              <a:gd name="connsiteY86" fmla="*/ 311216 h 607851"/>
              <a:gd name="connsiteX87" fmla="*/ 174529 w 369275"/>
              <a:gd name="connsiteY87" fmla="*/ 318743 h 607851"/>
              <a:gd name="connsiteX88" fmla="*/ 176244 w 369275"/>
              <a:gd name="connsiteY88" fmla="*/ 332007 h 607851"/>
              <a:gd name="connsiteX89" fmla="*/ 177960 w 369275"/>
              <a:gd name="connsiteY89" fmla="*/ 349221 h 607851"/>
              <a:gd name="connsiteX90" fmla="*/ 179228 w 369275"/>
              <a:gd name="connsiteY90" fmla="*/ 367702 h 607851"/>
              <a:gd name="connsiteX91" fmla="*/ 167592 w 369275"/>
              <a:gd name="connsiteY91" fmla="*/ 380818 h 607851"/>
              <a:gd name="connsiteX92" fmla="*/ 154465 w 369275"/>
              <a:gd name="connsiteY92" fmla="*/ 369193 h 607851"/>
              <a:gd name="connsiteX93" fmla="*/ 153570 w 369275"/>
              <a:gd name="connsiteY93" fmla="*/ 355630 h 607851"/>
              <a:gd name="connsiteX94" fmla="*/ 152451 w 369275"/>
              <a:gd name="connsiteY94" fmla="*/ 342887 h 607851"/>
              <a:gd name="connsiteX95" fmla="*/ 151108 w 369275"/>
              <a:gd name="connsiteY95" fmla="*/ 330964 h 607851"/>
              <a:gd name="connsiteX96" fmla="*/ 149915 w 369275"/>
              <a:gd name="connsiteY96" fmla="*/ 322245 h 607851"/>
              <a:gd name="connsiteX97" fmla="*/ 148274 w 369275"/>
              <a:gd name="connsiteY97" fmla="*/ 311813 h 607851"/>
              <a:gd name="connsiteX98" fmla="*/ 146409 w 369275"/>
              <a:gd name="connsiteY98" fmla="*/ 302274 h 607851"/>
              <a:gd name="connsiteX99" fmla="*/ 144395 w 369275"/>
              <a:gd name="connsiteY99" fmla="*/ 293555 h 607851"/>
              <a:gd name="connsiteX100" fmla="*/ 142232 w 369275"/>
              <a:gd name="connsiteY100" fmla="*/ 285656 h 607851"/>
              <a:gd name="connsiteX101" fmla="*/ 141113 w 369275"/>
              <a:gd name="connsiteY101" fmla="*/ 282079 h 607851"/>
              <a:gd name="connsiteX102" fmla="*/ 139920 w 369275"/>
              <a:gd name="connsiteY102" fmla="*/ 278726 h 607851"/>
              <a:gd name="connsiteX103" fmla="*/ 138727 w 369275"/>
              <a:gd name="connsiteY103" fmla="*/ 275521 h 607851"/>
              <a:gd name="connsiteX104" fmla="*/ 137533 w 369275"/>
              <a:gd name="connsiteY104" fmla="*/ 272615 h 607851"/>
              <a:gd name="connsiteX105" fmla="*/ 136265 w 369275"/>
              <a:gd name="connsiteY105" fmla="*/ 269932 h 607851"/>
              <a:gd name="connsiteX106" fmla="*/ 135146 w 369275"/>
              <a:gd name="connsiteY106" fmla="*/ 267697 h 607851"/>
              <a:gd name="connsiteX107" fmla="*/ 133878 w 369275"/>
              <a:gd name="connsiteY107" fmla="*/ 265461 h 607851"/>
              <a:gd name="connsiteX108" fmla="*/ 132611 w 369275"/>
              <a:gd name="connsiteY108" fmla="*/ 263449 h 607851"/>
              <a:gd name="connsiteX109" fmla="*/ 131343 w 369275"/>
              <a:gd name="connsiteY109" fmla="*/ 261586 h 607851"/>
              <a:gd name="connsiteX110" fmla="*/ 130075 w 369275"/>
              <a:gd name="connsiteY110" fmla="*/ 260021 h 607851"/>
              <a:gd name="connsiteX111" fmla="*/ 128881 w 369275"/>
              <a:gd name="connsiteY111" fmla="*/ 258680 h 607851"/>
              <a:gd name="connsiteX112" fmla="*/ 127688 w 369275"/>
              <a:gd name="connsiteY112" fmla="*/ 257562 h 607851"/>
              <a:gd name="connsiteX113" fmla="*/ 126569 w 369275"/>
              <a:gd name="connsiteY113" fmla="*/ 256593 h 607851"/>
              <a:gd name="connsiteX114" fmla="*/ 130671 w 369275"/>
              <a:gd name="connsiteY114" fmla="*/ 234908 h 607851"/>
              <a:gd name="connsiteX115" fmla="*/ 144097 w 369275"/>
              <a:gd name="connsiteY115" fmla="*/ 231406 h 607851"/>
              <a:gd name="connsiteX116" fmla="*/ 157597 w 369275"/>
              <a:gd name="connsiteY116" fmla="*/ 228947 h 607851"/>
              <a:gd name="connsiteX117" fmla="*/ 171172 w 369275"/>
              <a:gd name="connsiteY117" fmla="*/ 227456 h 607851"/>
              <a:gd name="connsiteX118" fmla="*/ 184673 w 369275"/>
              <a:gd name="connsiteY118" fmla="*/ 227009 h 607851"/>
              <a:gd name="connsiteX119" fmla="*/ 184638 w 369275"/>
              <a:gd name="connsiteY119" fmla="*/ 0 h 607851"/>
              <a:gd name="connsiteX120" fmla="*/ 336088 w 369275"/>
              <a:gd name="connsiteY120" fmla="*/ 78887 h 607851"/>
              <a:gd name="connsiteX121" fmla="*/ 357873 w 369275"/>
              <a:gd name="connsiteY121" fmla="*/ 248058 h 607851"/>
              <a:gd name="connsiteX122" fmla="*/ 262900 w 369275"/>
              <a:gd name="connsiteY122" fmla="*/ 410227 h 607851"/>
              <a:gd name="connsiteX123" fmla="*/ 273941 w 369275"/>
              <a:gd name="connsiteY123" fmla="*/ 407471 h 607851"/>
              <a:gd name="connsiteX124" fmla="*/ 289012 w 369275"/>
              <a:gd name="connsiteY124" fmla="*/ 416484 h 607851"/>
              <a:gd name="connsiteX125" fmla="*/ 279984 w 369275"/>
              <a:gd name="connsiteY125" fmla="*/ 431532 h 607851"/>
              <a:gd name="connsiteX126" fmla="*/ 95334 w 369275"/>
              <a:gd name="connsiteY126" fmla="*/ 477642 h 607851"/>
              <a:gd name="connsiteX127" fmla="*/ 80263 w 369275"/>
              <a:gd name="connsiteY127" fmla="*/ 468554 h 607851"/>
              <a:gd name="connsiteX128" fmla="*/ 89291 w 369275"/>
              <a:gd name="connsiteY128" fmla="*/ 453507 h 607851"/>
              <a:gd name="connsiteX129" fmla="*/ 240145 w 369275"/>
              <a:gd name="connsiteY129" fmla="*/ 415888 h 607851"/>
              <a:gd name="connsiteX130" fmla="*/ 238205 w 369275"/>
              <a:gd name="connsiteY130" fmla="*/ 407396 h 607851"/>
              <a:gd name="connsiteX131" fmla="*/ 240965 w 369275"/>
              <a:gd name="connsiteY131" fmla="*/ 392051 h 607851"/>
              <a:gd name="connsiteX132" fmla="*/ 245069 w 369275"/>
              <a:gd name="connsiteY132" fmla="*/ 377674 h 607851"/>
              <a:gd name="connsiteX133" fmla="*/ 250216 w 369275"/>
              <a:gd name="connsiteY133" fmla="*/ 364265 h 607851"/>
              <a:gd name="connsiteX134" fmla="*/ 256185 w 369275"/>
              <a:gd name="connsiteY134" fmla="*/ 351751 h 607851"/>
              <a:gd name="connsiteX135" fmla="*/ 262900 w 369275"/>
              <a:gd name="connsiteY135" fmla="*/ 340205 h 607851"/>
              <a:gd name="connsiteX136" fmla="*/ 270062 w 369275"/>
              <a:gd name="connsiteY136" fmla="*/ 329403 h 607851"/>
              <a:gd name="connsiteX137" fmla="*/ 277522 w 369275"/>
              <a:gd name="connsiteY137" fmla="*/ 319347 h 607851"/>
              <a:gd name="connsiteX138" fmla="*/ 285058 w 369275"/>
              <a:gd name="connsiteY138" fmla="*/ 309812 h 607851"/>
              <a:gd name="connsiteX139" fmla="*/ 292593 w 369275"/>
              <a:gd name="connsiteY139" fmla="*/ 300724 h 607851"/>
              <a:gd name="connsiteX140" fmla="*/ 299531 w 369275"/>
              <a:gd name="connsiteY140" fmla="*/ 292530 h 607851"/>
              <a:gd name="connsiteX141" fmla="*/ 303038 w 369275"/>
              <a:gd name="connsiteY141" fmla="*/ 288284 h 607851"/>
              <a:gd name="connsiteX142" fmla="*/ 309827 w 369275"/>
              <a:gd name="connsiteY142" fmla="*/ 279941 h 607851"/>
              <a:gd name="connsiteX143" fmla="*/ 316168 w 369275"/>
              <a:gd name="connsiteY143" fmla="*/ 271821 h 607851"/>
              <a:gd name="connsiteX144" fmla="*/ 321838 w 369275"/>
              <a:gd name="connsiteY144" fmla="*/ 263776 h 607851"/>
              <a:gd name="connsiteX145" fmla="*/ 326837 w 369275"/>
              <a:gd name="connsiteY145" fmla="*/ 255731 h 607851"/>
              <a:gd name="connsiteX146" fmla="*/ 331090 w 369275"/>
              <a:gd name="connsiteY146" fmla="*/ 247686 h 607851"/>
              <a:gd name="connsiteX147" fmla="*/ 334596 w 369275"/>
              <a:gd name="connsiteY147" fmla="*/ 239492 h 607851"/>
              <a:gd name="connsiteX148" fmla="*/ 315721 w 369275"/>
              <a:gd name="connsiteY148" fmla="*/ 93115 h 607851"/>
              <a:gd name="connsiteX149" fmla="*/ 184638 w 369275"/>
              <a:gd name="connsiteY149" fmla="*/ 24806 h 607851"/>
              <a:gd name="connsiteX150" fmla="*/ 53554 w 369275"/>
              <a:gd name="connsiteY150" fmla="*/ 93115 h 607851"/>
              <a:gd name="connsiteX151" fmla="*/ 34679 w 369275"/>
              <a:gd name="connsiteY151" fmla="*/ 239492 h 607851"/>
              <a:gd name="connsiteX152" fmla="*/ 37066 w 369275"/>
              <a:gd name="connsiteY152" fmla="*/ 245302 h 607851"/>
              <a:gd name="connsiteX153" fmla="*/ 39827 w 369275"/>
              <a:gd name="connsiteY153" fmla="*/ 251038 h 607851"/>
              <a:gd name="connsiteX154" fmla="*/ 43035 w 369275"/>
              <a:gd name="connsiteY154" fmla="*/ 256699 h 607851"/>
              <a:gd name="connsiteX155" fmla="*/ 46541 w 369275"/>
              <a:gd name="connsiteY155" fmla="*/ 262361 h 607851"/>
              <a:gd name="connsiteX156" fmla="*/ 50421 w 369275"/>
              <a:gd name="connsiteY156" fmla="*/ 268096 h 607851"/>
              <a:gd name="connsiteX157" fmla="*/ 52957 w 369275"/>
              <a:gd name="connsiteY157" fmla="*/ 271598 h 607851"/>
              <a:gd name="connsiteX158" fmla="*/ 57359 w 369275"/>
              <a:gd name="connsiteY158" fmla="*/ 277333 h 607851"/>
              <a:gd name="connsiteX159" fmla="*/ 61985 w 369275"/>
              <a:gd name="connsiteY159" fmla="*/ 283144 h 607851"/>
              <a:gd name="connsiteX160" fmla="*/ 66909 w 369275"/>
              <a:gd name="connsiteY160" fmla="*/ 289103 h 607851"/>
              <a:gd name="connsiteX161" fmla="*/ 72579 w 369275"/>
              <a:gd name="connsiteY161" fmla="*/ 295882 h 607851"/>
              <a:gd name="connsiteX162" fmla="*/ 78547 w 369275"/>
              <a:gd name="connsiteY162" fmla="*/ 302959 h 607851"/>
              <a:gd name="connsiteX163" fmla="*/ 83844 w 369275"/>
              <a:gd name="connsiteY163" fmla="*/ 309365 h 607851"/>
              <a:gd name="connsiteX164" fmla="*/ 89216 w 369275"/>
              <a:gd name="connsiteY164" fmla="*/ 315995 h 607851"/>
              <a:gd name="connsiteX165" fmla="*/ 94513 w 369275"/>
              <a:gd name="connsiteY165" fmla="*/ 322922 h 607851"/>
              <a:gd name="connsiteX166" fmla="*/ 99736 w 369275"/>
              <a:gd name="connsiteY166" fmla="*/ 330223 h 607851"/>
              <a:gd name="connsiteX167" fmla="*/ 104883 w 369275"/>
              <a:gd name="connsiteY167" fmla="*/ 337821 h 607851"/>
              <a:gd name="connsiteX168" fmla="*/ 107868 w 369275"/>
              <a:gd name="connsiteY168" fmla="*/ 342737 h 607851"/>
              <a:gd name="connsiteX169" fmla="*/ 112642 w 369275"/>
              <a:gd name="connsiteY169" fmla="*/ 350931 h 607851"/>
              <a:gd name="connsiteX170" fmla="*/ 116970 w 369275"/>
              <a:gd name="connsiteY170" fmla="*/ 359572 h 607851"/>
              <a:gd name="connsiteX171" fmla="*/ 120998 w 369275"/>
              <a:gd name="connsiteY171" fmla="*/ 368735 h 607851"/>
              <a:gd name="connsiteX172" fmla="*/ 124505 w 369275"/>
              <a:gd name="connsiteY172" fmla="*/ 378344 h 607851"/>
              <a:gd name="connsiteX173" fmla="*/ 127415 w 369275"/>
              <a:gd name="connsiteY173" fmla="*/ 388401 h 607851"/>
              <a:gd name="connsiteX174" fmla="*/ 118462 w 369275"/>
              <a:gd name="connsiteY174" fmla="*/ 403523 h 607851"/>
              <a:gd name="connsiteX175" fmla="*/ 103391 w 369275"/>
              <a:gd name="connsiteY175" fmla="*/ 394584 h 607851"/>
              <a:gd name="connsiteX176" fmla="*/ 11402 w 369275"/>
              <a:gd name="connsiteY176" fmla="*/ 248058 h 607851"/>
              <a:gd name="connsiteX177" fmla="*/ 33187 w 369275"/>
              <a:gd name="connsiteY177" fmla="*/ 78887 h 607851"/>
              <a:gd name="connsiteX178" fmla="*/ 184638 w 369275"/>
              <a:gd name="connsiteY178" fmla="*/ 0 h 60785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  <a:cxn ang="0">
                <a:pos x="connsiteX176" y="connsiteY176"/>
              </a:cxn>
              <a:cxn ang="0">
                <a:pos x="connsiteX177" y="connsiteY177"/>
              </a:cxn>
              <a:cxn ang="0">
                <a:pos x="connsiteX178" y="connsiteY178"/>
              </a:cxn>
            </a:cxnLst>
            <a:rect l="l" t="t" r="r" b="b"/>
            <a:pathLst>
              <a:path w="369275" h="607851">
                <a:moveTo>
                  <a:pt x="139276" y="570066"/>
                </a:moveTo>
                <a:cubicBezTo>
                  <a:pt x="144275" y="565371"/>
                  <a:pt x="152183" y="565744"/>
                  <a:pt x="156809" y="570811"/>
                </a:cubicBezTo>
                <a:cubicBezTo>
                  <a:pt x="171730" y="587133"/>
                  <a:pt x="197544" y="587133"/>
                  <a:pt x="212465" y="570811"/>
                </a:cubicBezTo>
                <a:cubicBezTo>
                  <a:pt x="217091" y="565744"/>
                  <a:pt x="224999" y="565371"/>
                  <a:pt x="229998" y="570066"/>
                </a:cubicBezTo>
                <a:cubicBezTo>
                  <a:pt x="235071" y="574687"/>
                  <a:pt x="235444" y="582512"/>
                  <a:pt x="230818" y="587580"/>
                </a:cubicBezTo>
                <a:cubicBezTo>
                  <a:pt x="218956" y="600473"/>
                  <a:pt x="202170" y="607851"/>
                  <a:pt x="184637" y="607851"/>
                </a:cubicBezTo>
                <a:cubicBezTo>
                  <a:pt x="167105" y="607851"/>
                  <a:pt x="150318" y="600473"/>
                  <a:pt x="138456" y="587580"/>
                </a:cubicBezTo>
                <a:cubicBezTo>
                  <a:pt x="133830" y="582512"/>
                  <a:pt x="134203" y="574687"/>
                  <a:pt x="139276" y="570066"/>
                </a:cubicBezTo>
                <a:close/>
                <a:moveTo>
                  <a:pt x="273919" y="497785"/>
                </a:moveTo>
                <a:cubicBezTo>
                  <a:pt x="280558" y="496146"/>
                  <a:pt x="287345" y="500169"/>
                  <a:pt x="288986" y="506874"/>
                </a:cubicBezTo>
                <a:cubicBezTo>
                  <a:pt x="290627" y="513505"/>
                  <a:pt x="286599" y="520210"/>
                  <a:pt x="279961" y="521849"/>
                </a:cubicBezTo>
                <a:cubicBezTo>
                  <a:pt x="218426" y="537271"/>
                  <a:pt x="156891" y="552619"/>
                  <a:pt x="95356" y="567966"/>
                </a:cubicBezTo>
                <a:cubicBezTo>
                  <a:pt x="88717" y="569605"/>
                  <a:pt x="81930" y="565582"/>
                  <a:pt x="80289" y="558951"/>
                </a:cubicBezTo>
                <a:cubicBezTo>
                  <a:pt x="78648" y="552321"/>
                  <a:pt x="82676" y="545541"/>
                  <a:pt x="89314" y="543902"/>
                </a:cubicBezTo>
                <a:cubicBezTo>
                  <a:pt x="150849" y="528554"/>
                  <a:pt x="212384" y="513207"/>
                  <a:pt x="273919" y="497785"/>
                </a:cubicBezTo>
                <a:close/>
                <a:moveTo>
                  <a:pt x="273919" y="452696"/>
                </a:moveTo>
                <a:cubicBezTo>
                  <a:pt x="280558" y="450984"/>
                  <a:pt x="287345" y="455003"/>
                  <a:pt x="288986" y="461701"/>
                </a:cubicBezTo>
                <a:cubicBezTo>
                  <a:pt x="290627" y="468325"/>
                  <a:pt x="286599" y="475024"/>
                  <a:pt x="279961" y="476736"/>
                </a:cubicBezTo>
                <a:cubicBezTo>
                  <a:pt x="218426" y="492067"/>
                  <a:pt x="156891" y="507399"/>
                  <a:pt x="95356" y="522731"/>
                </a:cubicBezTo>
                <a:cubicBezTo>
                  <a:pt x="88717" y="524443"/>
                  <a:pt x="81930" y="520350"/>
                  <a:pt x="80289" y="513726"/>
                </a:cubicBezTo>
                <a:cubicBezTo>
                  <a:pt x="78648" y="507102"/>
                  <a:pt x="82676" y="500403"/>
                  <a:pt x="89314" y="498691"/>
                </a:cubicBezTo>
                <a:cubicBezTo>
                  <a:pt x="150849" y="483360"/>
                  <a:pt x="212384" y="468028"/>
                  <a:pt x="273919" y="452696"/>
                </a:cubicBezTo>
                <a:close/>
                <a:moveTo>
                  <a:pt x="184673" y="227009"/>
                </a:moveTo>
                <a:cubicBezTo>
                  <a:pt x="189222" y="227009"/>
                  <a:pt x="193698" y="227158"/>
                  <a:pt x="198173" y="227456"/>
                </a:cubicBezTo>
                <a:cubicBezTo>
                  <a:pt x="202723" y="227829"/>
                  <a:pt x="207273" y="228276"/>
                  <a:pt x="211748" y="228947"/>
                </a:cubicBezTo>
                <a:cubicBezTo>
                  <a:pt x="216223" y="229617"/>
                  <a:pt x="220773" y="230437"/>
                  <a:pt x="225248" y="231406"/>
                </a:cubicBezTo>
                <a:cubicBezTo>
                  <a:pt x="229723" y="232449"/>
                  <a:pt x="234199" y="233567"/>
                  <a:pt x="238674" y="234908"/>
                </a:cubicBezTo>
                <a:cubicBezTo>
                  <a:pt x="248370" y="237740"/>
                  <a:pt x="250757" y="250408"/>
                  <a:pt x="242776" y="256593"/>
                </a:cubicBezTo>
                <a:cubicBezTo>
                  <a:pt x="242403" y="256891"/>
                  <a:pt x="242030" y="257190"/>
                  <a:pt x="241657" y="257562"/>
                </a:cubicBezTo>
                <a:cubicBezTo>
                  <a:pt x="241284" y="257935"/>
                  <a:pt x="240837" y="258307"/>
                  <a:pt x="240464" y="258680"/>
                </a:cubicBezTo>
                <a:cubicBezTo>
                  <a:pt x="240091" y="259127"/>
                  <a:pt x="239644" y="259574"/>
                  <a:pt x="239271" y="260021"/>
                </a:cubicBezTo>
                <a:cubicBezTo>
                  <a:pt x="238823" y="260543"/>
                  <a:pt x="238450" y="261065"/>
                  <a:pt x="238003" y="261586"/>
                </a:cubicBezTo>
                <a:cubicBezTo>
                  <a:pt x="237555" y="262182"/>
                  <a:pt x="237182" y="262779"/>
                  <a:pt x="236735" y="263449"/>
                </a:cubicBezTo>
                <a:cubicBezTo>
                  <a:pt x="236287" y="264120"/>
                  <a:pt x="235914" y="264791"/>
                  <a:pt x="235467" y="265461"/>
                </a:cubicBezTo>
                <a:cubicBezTo>
                  <a:pt x="235019" y="266206"/>
                  <a:pt x="234646" y="266952"/>
                  <a:pt x="234199" y="267697"/>
                </a:cubicBezTo>
                <a:cubicBezTo>
                  <a:pt x="233826" y="268442"/>
                  <a:pt x="233453" y="269187"/>
                  <a:pt x="233080" y="269932"/>
                </a:cubicBezTo>
                <a:cubicBezTo>
                  <a:pt x="232632" y="270827"/>
                  <a:pt x="232259" y="271721"/>
                  <a:pt x="231812" y="272615"/>
                </a:cubicBezTo>
                <a:cubicBezTo>
                  <a:pt x="231439" y="273584"/>
                  <a:pt x="230991" y="274553"/>
                  <a:pt x="230618" y="275521"/>
                </a:cubicBezTo>
                <a:cubicBezTo>
                  <a:pt x="230171" y="276565"/>
                  <a:pt x="229798" y="277608"/>
                  <a:pt x="229425" y="278726"/>
                </a:cubicBezTo>
                <a:cubicBezTo>
                  <a:pt x="228978" y="279844"/>
                  <a:pt x="228605" y="280961"/>
                  <a:pt x="228232" y="282079"/>
                </a:cubicBezTo>
                <a:cubicBezTo>
                  <a:pt x="227859" y="283271"/>
                  <a:pt x="227486" y="284464"/>
                  <a:pt x="227113" y="285656"/>
                </a:cubicBezTo>
                <a:cubicBezTo>
                  <a:pt x="226740" y="286923"/>
                  <a:pt x="226367" y="288190"/>
                  <a:pt x="225994" y="289457"/>
                </a:cubicBezTo>
                <a:cubicBezTo>
                  <a:pt x="225621" y="290798"/>
                  <a:pt x="225248" y="292214"/>
                  <a:pt x="224950" y="293555"/>
                </a:cubicBezTo>
                <a:cubicBezTo>
                  <a:pt x="224577" y="294971"/>
                  <a:pt x="224204" y="296387"/>
                  <a:pt x="223906" y="297803"/>
                </a:cubicBezTo>
                <a:cubicBezTo>
                  <a:pt x="223533" y="299293"/>
                  <a:pt x="223234" y="300784"/>
                  <a:pt x="222936" y="302274"/>
                </a:cubicBezTo>
                <a:cubicBezTo>
                  <a:pt x="222265" y="305478"/>
                  <a:pt x="221593" y="308608"/>
                  <a:pt x="221071" y="311813"/>
                </a:cubicBezTo>
                <a:cubicBezTo>
                  <a:pt x="220475" y="315315"/>
                  <a:pt x="219878" y="318817"/>
                  <a:pt x="219430" y="322245"/>
                </a:cubicBezTo>
                <a:cubicBezTo>
                  <a:pt x="218983" y="325152"/>
                  <a:pt x="218610" y="328058"/>
                  <a:pt x="218237" y="330964"/>
                </a:cubicBezTo>
                <a:cubicBezTo>
                  <a:pt x="217789" y="334914"/>
                  <a:pt x="217342" y="338938"/>
                  <a:pt x="216969" y="342887"/>
                </a:cubicBezTo>
                <a:cubicBezTo>
                  <a:pt x="216521" y="347135"/>
                  <a:pt x="216148" y="351383"/>
                  <a:pt x="215776" y="355630"/>
                </a:cubicBezTo>
                <a:cubicBezTo>
                  <a:pt x="215477" y="360101"/>
                  <a:pt x="215179" y="364647"/>
                  <a:pt x="214880" y="369193"/>
                </a:cubicBezTo>
                <a:cubicBezTo>
                  <a:pt x="214508" y="376049"/>
                  <a:pt x="208615" y="381265"/>
                  <a:pt x="201753" y="380818"/>
                </a:cubicBezTo>
                <a:cubicBezTo>
                  <a:pt x="194891" y="380445"/>
                  <a:pt x="189670" y="374558"/>
                  <a:pt x="190117" y="367702"/>
                </a:cubicBezTo>
                <a:cubicBezTo>
                  <a:pt x="190490" y="361517"/>
                  <a:pt x="190863" y="355332"/>
                  <a:pt x="191385" y="349221"/>
                </a:cubicBezTo>
                <a:cubicBezTo>
                  <a:pt x="191684" y="346241"/>
                  <a:pt x="191908" y="343334"/>
                  <a:pt x="192206" y="340428"/>
                </a:cubicBezTo>
                <a:cubicBezTo>
                  <a:pt x="192504" y="337596"/>
                  <a:pt x="192803" y="334839"/>
                  <a:pt x="193101" y="332007"/>
                </a:cubicBezTo>
                <a:cubicBezTo>
                  <a:pt x="193399" y="329325"/>
                  <a:pt x="193772" y="326642"/>
                  <a:pt x="194071" y="323959"/>
                </a:cubicBezTo>
                <a:cubicBezTo>
                  <a:pt x="194294" y="322171"/>
                  <a:pt x="194593" y="320457"/>
                  <a:pt x="194816" y="318743"/>
                </a:cubicBezTo>
                <a:cubicBezTo>
                  <a:pt x="195189" y="316209"/>
                  <a:pt x="195562" y="313750"/>
                  <a:pt x="196010" y="311216"/>
                </a:cubicBezTo>
                <a:cubicBezTo>
                  <a:pt x="196383" y="308832"/>
                  <a:pt x="196756" y="306447"/>
                  <a:pt x="197203" y="303988"/>
                </a:cubicBezTo>
                <a:cubicBezTo>
                  <a:pt x="197651" y="301752"/>
                  <a:pt x="198098" y="299442"/>
                  <a:pt x="198620" y="297132"/>
                </a:cubicBezTo>
                <a:cubicBezTo>
                  <a:pt x="199068" y="294971"/>
                  <a:pt x="199515" y="292810"/>
                  <a:pt x="200038" y="290574"/>
                </a:cubicBezTo>
                <a:cubicBezTo>
                  <a:pt x="200560" y="288488"/>
                  <a:pt x="201082" y="286476"/>
                  <a:pt x="201604" y="284389"/>
                </a:cubicBezTo>
                <a:cubicBezTo>
                  <a:pt x="202126" y="282377"/>
                  <a:pt x="202723" y="280440"/>
                  <a:pt x="203319" y="278502"/>
                </a:cubicBezTo>
                <a:cubicBezTo>
                  <a:pt x="203916" y="276565"/>
                  <a:pt x="204513" y="274702"/>
                  <a:pt x="205110" y="272839"/>
                </a:cubicBezTo>
                <a:cubicBezTo>
                  <a:pt x="205706" y="271125"/>
                  <a:pt x="206378" y="269336"/>
                  <a:pt x="207049" y="267548"/>
                </a:cubicBezTo>
                <a:cubicBezTo>
                  <a:pt x="207720" y="265908"/>
                  <a:pt x="208391" y="264269"/>
                  <a:pt x="209137" y="262629"/>
                </a:cubicBezTo>
                <a:cubicBezTo>
                  <a:pt x="209809" y="260990"/>
                  <a:pt x="210554" y="259425"/>
                  <a:pt x="211300" y="257935"/>
                </a:cubicBezTo>
                <a:cubicBezTo>
                  <a:pt x="211673" y="257190"/>
                  <a:pt x="212046" y="256519"/>
                  <a:pt x="212419" y="255848"/>
                </a:cubicBezTo>
                <a:cubicBezTo>
                  <a:pt x="212643" y="255401"/>
                  <a:pt x="212941" y="254879"/>
                  <a:pt x="213240" y="254358"/>
                </a:cubicBezTo>
                <a:cubicBezTo>
                  <a:pt x="211524" y="254060"/>
                  <a:pt x="209809" y="253762"/>
                  <a:pt x="208093" y="253538"/>
                </a:cubicBezTo>
                <a:cubicBezTo>
                  <a:pt x="204214" y="252942"/>
                  <a:pt x="200336" y="252495"/>
                  <a:pt x="196383" y="252197"/>
                </a:cubicBezTo>
                <a:cubicBezTo>
                  <a:pt x="192504" y="251973"/>
                  <a:pt x="188551" y="251824"/>
                  <a:pt x="184673" y="251824"/>
                </a:cubicBezTo>
                <a:cubicBezTo>
                  <a:pt x="180794" y="251824"/>
                  <a:pt x="176841" y="251899"/>
                  <a:pt x="172962" y="252197"/>
                </a:cubicBezTo>
                <a:cubicBezTo>
                  <a:pt x="169009" y="252495"/>
                  <a:pt x="165131" y="252942"/>
                  <a:pt x="161252" y="253538"/>
                </a:cubicBezTo>
                <a:cubicBezTo>
                  <a:pt x="159537" y="253762"/>
                  <a:pt x="157821" y="254060"/>
                  <a:pt x="156106" y="254358"/>
                </a:cubicBezTo>
                <a:cubicBezTo>
                  <a:pt x="156404" y="254879"/>
                  <a:pt x="156702" y="255401"/>
                  <a:pt x="157001" y="255848"/>
                </a:cubicBezTo>
                <a:cubicBezTo>
                  <a:pt x="157299" y="256519"/>
                  <a:pt x="157672" y="257190"/>
                  <a:pt x="158045" y="257935"/>
                </a:cubicBezTo>
                <a:cubicBezTo>
                  <a:pt x="158791" y="259425"/>
                  <a:pt x="159537" y="260990"/>
                  <a:pt x="160208" y="262629"/>
                </a:cubicBezTo>
                <a:cubicBezTo>
                  <a:pt x="160954" y="264269"/>
                  <a:pt x="161625" y="265908"/>
                  <a:pt x="162296" y="267548"/>
                </a:cubicBezTo>
                <a:cubicBezTo>
                  <a:pt x="162968" y="269336"/>
                  <a:pt x="163639" y="271125"/>
                  <a:pt x="164236" y="272839"/>
                </a:cubicBezTo>
                <a:cubicBezTo>
                  <a:pt x="164832" y="274702"/>
                  <a:pt x="165429" y="276565"/>
                  <a:pt x="166026" y="278502"/>
                </a:cubicBezTo>
                <a:cubicBezTo>
                  <a:pt x="166622" y="280440"/>
                  <a:pt x="167219" y="282377"/>
                  <a:pt x="167741" y="284389"/>
                </a:cubicBezTo>
                <a:cubicBezTo>
                  <a:pt x="168263" y="286476"/>
                  <a:pt x="168785" y="288488"/>
                  <a:pt x="169308" y="290574"/>
                </a:cubicBezTo>
                <a:cubicBezTo>
                  <a:pt x="169830" y="292810"/>
                  <a:pt x="170277" y="294971"/>
                  <a:pt x="170725" y="297132"/>
                </a:cubicBezTo>
                <a:cubicBezTo>
                  <a:pt x="171247" y="299442"/>
                  <a:pt x="171694" y="301752"/>
                  <a:pt x="172142" y="303988"/>
                </a:cubicBezTo>
                <a:cubicBezTo>
                  <a:pt x="172589" y="306447"/>
                  <a:pt x="172962" y="308832"/>
                  <a:pt x="173410" y="311216"/>
                </a:cubicBezTo>
                <a:cubicBezTo>
                  <a:pt x="173783" y="313750"/>
                  <a:pt x="174156" y="316209"/>
                  <a:pt x="174529" y="318743"/>
                </a:cubicBezTo>
                <a:cubicBezTo>
                  <a:pt x="175200" y="323140"/>
                  <a:pt x="175722" y="327611"/>
                  <a:pt x="176244" y="332007"/>
                </a:cubicBezTo>
                <a:cubicBezTo>
                  <a:pt x="176915" y="337745"/>
                  <a:pt x="177438" y="343483"/>
                  <a:pt x="177960" y="349221"/>
                </a:cubicBezTo>
                <a:cubicBezTo>
                  <a:pt x="178482" y="355332"/>
                  <a:pt x="178929" y="361517"/>
                  <a:pt x="179228" y="367702"/>
                </a:cubicBezTo>
                <a:cubicBezTo>
                  <a:pt x="179675" y="374558"/>
                  <a:pt x="174454" y="380445"/>
                  <a:pt x="167592" y="380818"/>
                </a:cubicBezTo>
                <a:cubicBezTo>
                  <a:pt x="160730" y="381265"/>
                  <a:pt x="154838" y="376049"/>
                  <a:pt x="154465" y="369193"/>
                </a:cubicBezTo>
                <a:cubicBezTo>
                  <a:pt x="154166" y="364647"/>
                  <a:pt x="153868" y="360101"/>
                  <a:pt x="153570" y="355630"/>
                </a:cubicBezTo>
                <a:cubicBezTo>
                  <a:pt x="153197" y="351383"/>
                  <a:pt x="152824" y="347135"/>
                  <a:pt x="152451" y="342887"/>
                </a:cubicBezTo>
                <a:cubicBezTo>
                  <a:pt x="152003" y="338938"/>
                  <a:pt x="151556" y="334914"/>
                  <a:pt x="151108" y="330964"/>
                </a:cubicBezTo>
                <a:cubicBezTo>
                  <a:pt x="150735" y="328058"/>
                  <a:pt x="150362" y="325152"/>
                  <a:pt x="149915" y="322245"/>
                </a:cubicBezTo>
                <a:cubicBezTo>
                  <a:pt x="149467" y="318817"/>
                  <a:pt x="148871" y="315315"/>
                  <a:pt x="148274" y="311813"/>
                </a:cubicBezTo>
                <a:cubicBezTo>
                  <a:pt x="147752" y="308608"/>
                  <a:pt x="147080" y="305404"/>
                  <a:pt x="146409" y="302274"/>
                </a:cubicBezTo>
                <a:cubicBezTo>
                  <a:pt x="145812" y="299368"/>
                  <a:pt x="145141" y="296387"/>
                  <a:pt x="144395" y="293555"/>
                </a:cubicBezTo>
                <a:cubicBezTo>
                  <a:pt x="143799" y="290872"/>
                  <a:pt x="143053" y="288264"/>
                  <a:pt x="142232" y="285656"/>
                </a:cubicBezTo>
                <a:cubicBezTo>
                  <a:pt x="141859" y="284464"/>
                  <a:pt x="141486" y="283271"/>
                  <a:pt x="141113" y="282079"/>
                </a:cubicBezTo>
                <a:cubicBezTo>
                  <a:pt x="140741" y="280961"/>
                  <a:pt x="140368" y="279844"/>
                  <a:pt x="139920" y="278726"/>
                </a:cubicBezTo>
                <a:cubicBezTo>
                  <a:pt x="139547" y="277608"/>
                  <a:pt x="139174" y="276565"/>
                  <a:pt x="138727" y="275521"/>
                </a:cubicBezTo>
                <a:cubicBezTo>
                  <a:pt x="138354" y="274553"/>
                  <a:pt x="137906" y="273584"/>
                  <a:pt x="137533" y="272615"/>
                </a:cubicBezTo>
                <a:cubicBezTo>
                  <a:pt x="137086" y="271721"/>
                  <a:pt x="136713" y="270827"/>
                  <a:pt x="136265" y="269932"/>
                </a:cubicBezTo>
                <a:cubicBezTo>
                  <a:pt x="135892" y="269187"/>
                  <a:pt x="135519" y="268442"/>
                  <a:pt x="135146" y="267697"/>
                </a:cubicBezTo>
                <a:cubicBezTo>
                  <a:pt x="134699" y="266952"/>
                  <a:pt x="134326" y="266206"/>
                  <a:pt x="133878" y="265461"/>
                </a:cubicBezTo>
                <a:cubicBezTo>
                  <a:pt x="133431" y="264791"/>
                  <a:pt x="133058" y="264120"/>
                  <a:pt x="132611" y="263449"/>
                </a:cubicBezTo>
                <a:cubicBezTo>
                  <a:pt x="132163" y="262779"/>
                  <a:pt x="131790" y="262182"/>
                  <a:pt x="131343" y="261586"/>
                </a:cubicBezTo>
                <a:cubicBezTo>
                  <a:pt x="130895" y="261065"/>
                  <a:pt x="130522" y="260543"/>
                  <a:pt x="130075" y="260021"/>
                </a:cubicBezTo>
                <a:cubicBezTo>
                  <a:pt x="129702" y="259574"/>
                  <a:pt x="129254" y="259127"/>
                  <a:pt x="128881" y="258680"/>
                </a:cubicBezTo>
                <a:cubicBezTo>
                  <a:pt x="128508" y="258307"/>
                  <a:pt x="128061" y="257935"/>
                  <a:pt x="127688" y="257562"/>
                </a:cubicBezTo>
                <a:cubicBezTo>
                  <a:pt x="127315" y="257190"/>
                  <a:pt x="126942" y="256891"/>
                  <a:pt x="126569" y="256593"/>
                </a:cubicBezTo>
                <a:cubicBezTo>
                  <a:pt x="118588" y="250408"/>
                  <a:pt x="120975" y="237740"/>
                  <a:pt x="130671" y="234908"/>
                </a:cubicBezTo>
                <a:cubicBezTo>
                  <a:pt x="135146" y="233567"/>
                  <a:pt x="139622" y="232449"/>
                  <a:pt x="144097" y="231406"/>
                </a:cubicBezTo>
                <a:cubicBezTo>
                  <a:pt x="148572" y="230437"/>
                  <a:pt x="153122" y="229617"/>
                  <a:pt x="157597" y="228947"/>
                </a:cubicBezTo>
                <a:cubicBezTo>
                  <a:pt x="162147" y="228276"/>
                  <a:pt x="166622" y="227829"/>
                  <a:pt x="171172" y="227456"/>
                </a:cubicBezTo>
                <a:cubicBezTo>
                  <a:pt x="175647" y="227158"/>
                  <a:pt x="180123" y="227009"/>
                  <a:pt x="184673" y="227009"/>
                </a:cubicBezTo>
                <a:close/>
                <a:moveTo>
                  <a:pt x="184638" y="0"/>
                </a:moveTo>
                <a:cubicBezTo>
                  <a:pt x="244994" y="0"/>
                  <a:pt x="301546" y="29424"/>
                  <a:pt x="336088" y="78887"/>
                </a:cubicBezTo>
                <a:cubicBezTo>
                  <a:pt x="370631" y="128350"/>
                  <a:pt x="378763" y="191444"/>
                  <a:pt x="357873" y="248058"/>
                </a:cubicBezTo>
                <a:cubicBezTo>
                  <a:pt x="336461" y="306087"/>
                  <a:pt x="272822" y="336703"/>
                  <a:pt x="262900" y="410227"/>
                </a:cubicBezTo>
                <a:cubicBezTo>
                  <a:pt x="266555" y="409259"/>
                  <a:pt x="270286" y="408365"/>
                  <a:pt x="273941" y="407471"/>
                </a:cubicBezTo>
                <a:cubicBezTo>
                  <a:pt x="280581" y="405757"/>
                  <a:pt x="287370" y="409855"/>
                  <a:pt x="289012" y="416484"/>
                </a:cubicBezTo>
                <a:cubicBezTo>
                  <a:pt x="290653" y="423114"/>
                  <a:pt x="286624" y="429893"/>
                  <a:pt x="279984" y="431532"/>
                </a:cubicBezTo>
                <a:cubicBezTo>
                  <a:pt x="218434" y="446877"/>
                  <a:pt x="156884" y="462222"/>
                  <a:pt x="95334" y="477642"/>
                </a:cubicBezTo>
                <a:cubicBezTo>
                  <a:pt x="88694" y="479281"/>
                  <a:pt x="81905" y="475258"/>
                  <a:pt x="80263" y="468554"/>
                </a:cubicBezTo>
                <a:cubicBezTo>
                  <a:pt x="78622" y="461924"/>
                  <a:pt x="82651" y="455220"/>
                  <a:pt x="89291" y="453507"/>
                </a:cubicBezTo>
                <a:cubicBezTo>
                  <a:pt x="139575" y="440992"/>
                  <a:pt x="189860" y="428403"/>
                  <a:pt x="240145" y="415888"/>
                </a:cubicBezTo>
                <a:cubicBezTo>
                  <a:pt x="238354" y="413132"/>
                  <a:pt x="237757" y="410599"/>
                  <a:pt x="238205" y="407396"/>
                </a:cubicBezTo>
                <a:cubicBezTo>
                  <a:pt x="238876" y="402182"/>
                  <a:pt x="239772" y="397116"/>
                  <a:pt x="240965" y="392051"/>
                </a:cubicBezTo>
                <a:cubicBezTo>
                  <a:pt x="242084" y="387134"/>
                  <a:pt x="243427" y="382367"/>
                  <a:pt x="245069" y="377674"/>
                </a:cubicBezTo>
                <a:cubicBezTo>
                  <a:pt x="246561" y="373130"/>
                  <a:pt x="248277" y="368660"/>
                  <a:pt x="250216" y="364265"/>
                </a:cubicBezTo>
                <a:cubicBezTo>
                  <a:pt x="252007" y="360019"/>
                  <a:pt x="254021" y="355848"/>
                  <a:pt x="256185" y="351751"/>
                </a:cubicBezTo>
                <a:cubicBezTo>
                  <a:pt x="258274" y="347877"/>
                  <a:pt x="260587" y="344004"/>
                  <a:pt x="262900" y="340205"/>
                </a:cubicBezTo>
                <a:cubicBezTo>
                  <a:pt x="265212" y="336554"/>
                  <a:pt x="267600" y="332979"/>
                  <a:pt x="270062" y="329403"/>
                </a:cubicBezTo>
                <a:cubicBezTo>
                  <a:pt x="272449" y="325977"/>
                  <a:pt x="274986" y="322624"/>
                  <a:pt x="277522" y="319347"/>
                </a:cubicBezTo>
                <a:cubicBezTo>
                  <a:pt x="279984" y="316069"/>
                  <a:pt x="282521" y="312941"/>
                  <a:pt x="285058" y="309812"/>
                </a:cubicBezTo>
                <a:cubicBezTo>
                  <a:pt x="287594" y="306758"/>
                  <a:pt x="290056" y="303704"/>
                  <a:pt x="292593" y="300724"/>
                </a:cubicBezTo>
                <a:cubicBezTo>
                  <a:pt x="294906" y="297968"/>
                  <a:pt x="297218" y="295211"/>
                  <a:pt x="299531" y="292530"/>
                </a:cubicBezTo>
                <a:cubicBezTo>
                  <a:pt x="300725" y="291114"/>
                  <a:pt x="301919" y="289699"/>
                  <a:pt x="303038" y="288284"/>
                </a:cubicBezTo>
                <a:cubicBezTo>
                  <a:pt x="305351" y="285528"/>
                  <a:pt x="307663" y="282771"/>
                  <a:pt x="309827" y="279941"/>
                </a:cubicBezTo>
                <a:cubicBezTo>
                  <a:pt x="311990" y="277259"/>
                  <a:pt x="314079" y="274577"/>
                  <a:pt x="316168" y="271821"/>
                </a:cubicBezTo>
                <a:cubicBezTo>
                  <a:pt x="318108" y="269214"/>
                  <a:pt x="320048" y="266532"/>
                  <a:pt x="321838" y="263776"/>
                </a:cubicBezTo>
                <a:cubicBezTo>
                  <a:pt x="323554" y="261169"/>
                  <a:pt x="325270" y="258487"/>
                  <a:pt x="326837" y="255731"/>
                </a:cubicBezTo>
                <a:cubicBezTo>
                  <a:pt x="328329" y="253124"/>
                  <a:pt x="329747" y="250442"/>
                  <a:pt x="331090" y="247686"/>
                </a:cubicBezTo>
                <a:cubicBezTo>
                  <a:pt x="332358" y="245004"/>
                  <a:pt x="333552" y="242248"/>
                  <a:pt x="334596" y="239492"/>
                </a:cubicBezTo>
                <a:cubicBezTo>
                  <a:pt x="352651" y="190550"/>
                  <a:pt x="345563" y="135873"/>
                  <a:pt x="315721" y="93115"/>
                </a:cubicBezTo>
                <a:cubicBezTo>
                  <a:pt x="285804" y="50282"/>
                  <a:pt x="236862" y="24806"/>
                  <a:pt x="184638" y="24806"/>
                </a:cubicBezTo>
                <a:cubicBezTo>
                  <a:pt x="132413" y="24806"/>
                  <a:pt x="83471" y="50282"/>
                  <a:pt x="53554" y="93115"/>
                </a:cubicBezTo>
                <a:cubicBezTo>
                  <a:pt x="23712" y="135873"/>
                  <a:pt x="16624" y="190550"/>
                  <a:pt x="34679" y="239492"/>
                </a:cubicBezTo>
                <a:cubicBezTo>
                  <a:pt x="35425" y="241428"/>
                  <a:pt x="36246" y="243365"/>
                  <a:pt x="37066" y="245302"/>
                </a:cubicBezTo>
                <a:cubicBezTo>
                  <a:pt x="37962" y="247239"/>
                  <a:pt x="38857" y="249175"/>
                  <a:pt x="39827" y="251038"/>
                </a:cubicBezTo>
                <a:cubicBezTo>
                  <a:pt x="40871" y="252975"/>
                  <a:pt x="41916" y="254837"/>
                  <a:pt x="43035" y="256699"/>
                </a:cubicBezTo>
                <a:cubicBezTo>
                  <a:pt x="44154" y="258636"/>
                  <a:pt x="45273" y="260498"/>
                  <a:pt x="46541" y="262361"/>
                </a:cubicBezTo>
                <a:cubicBezTo>
                  <a:pt x="47810" y="264297"/>
                  <a:pt x="49078" y="266234"/>
                  <a:pt x="50421" y="268096"/>
                </a:cubicBezTo>
                <a:cubicBezTo>
                  <a:pt x="51241" y="269288"/>
                  <a:pt x="52062" y="270406"/>
                  <a:pt x="52957" y="271598"/>
                </a:cubicBezTo>
                <a:cubicBezTo>
                  <a:pt x="54375" y="273534"/>
                  <a:pt x="55867" y="275471"/>
                  <a:pt x="57359" y="277333"/>
                </a:cubicBezTo>
                <a:cubicBezTo>
                  <a:pt x="58851" y="279345"/>
                  <a:pt x="60418" y="281281"/>
                  <a:pt x="61985" y="283144"/>
                </a:cubicBezTo>
                <a:cubicBezTo>
                  <a:pt x="63626" y="285155"/>
                  <a:pt x="65267" y="287092"/>
                  <a:pt x="66909" y="289103"/>
                </a:cubicBezTo>
                <a:cubicBezTo>
                  <a:pt x="68774" y="291338"/>
                  <a:pt x="70714" y="293573"/>
                  <a:pt x="72579" y="295882"/>
                </a:cubicBezTo>
                <a:cubicBezTo>
                  <a:pt x="74593" y="298191"/>
                  <a:pt x="76608" y="300575"/>
                  <a:pt x="78547" y="302959"/>
                </a:cubicBezTo>
                <a:cubicBezTo>
                  <a:pt x="80338" y="305119"/>
                  <a:pt x="82128" y="307205"/>
                  <a:pt x="83844" y="309365"/>
                </a:cubicBezTo>
                <a:cubicBezTo>
                  <a:pt x="85635" y="311600"/>
                  <a:pt x="87425" y="313760"/>
                  <a:pt x="89216" y="315995"/>
                </a:cubicBezTo>
                <a:cubicBezTo>
                  <a:pt x="91007" y="318304"/>
                  <a:pt x="92797" y="320613"/>
                  <a:pt x="94513" y="322922"/>
                </a:cubicBezTo>
                <a:cubicBezTo>
                  <a:pt x="96304" y="325306"/>
                  <a:pt x="98020" y="327764"/>
                  <a:pt x="99736" y="330223"/>
                </a:cubicBezTo>
                <a:cubicBezTo>
                  <a:pt x="101526" y="332681"/>
                  <a:pt x="103167" y="335214"/>
                  <a:pt x="104883" y="337821"/>
                </a:cubicBezTo>
                <a:cubicBezTo>
                  <a:pt x="105928" y="339460"/>
                  <a:pt x="106898" y="341024"/>
                  <a:pt x="107868" y="342737"/>
                </a:cubicBezTo>
                <a:cubicBezTo>
                  <a:pt x="109509" y="345419"/>
                  <a:pt x="111076" y="348175"/>
                  <a:pt x="112642" y="350931"/>
                </a:cubicBezTo>
                <a:cubicBezTo>
                  <a:pt x="114135" y="353762"/>
                  <a:pt x="115627" y="356667"/>
                  <a:pt x="116970" y="359572"/>
                </a:cubicBezTo>
                <a:cubicBezTo>
                  <a:pt x="118387" y="362627"/>
                  <a:pt x="119730" y="365681"/>
                  <a:pt x="120998" y="368735"/>
                </a:cubicBezTo>
                <a:cubicBezTo>
                  <a:pt x="122267" y="371938"/>
                  <a:pt x="123386" y="375141"/>
                  <a:pt x="124505" y="378344"/>
                </a:cubicBezTo>
                <a:cubicBezTo>
                  <a:pt x="125549" y="381697"/>
                  <a:pt x="126519" y="385049"/>
                  <a:pt x="127415" y="388401"/>
                </a:cubicBezTo>
                <a:cubicBezTo>
                  <a:pt x="129131" y="395031"/>
                  <a:pt x="125102" y="401809"/>
                  <a:pt x="118462" y="403523"/>
                </a:cubicBezTo>
                <a:cubicBezTo>
                  <a:pt x="111822" y="405236"/>
                  <a:pt x="105033" y="401213"/>
                  <a:pt x="103391" y="394584"/>
                </a:cubicBezTo>
                <a:cubicBezTo>
                  <a:pt x="87276" y="332085"/>
                  <a:pt x="31247" y="301767"/>
                  <a:pt x="11402" y="248058"/>
                </a:cubicBezTo>
                <a:cubicBezTo>
                  <a:pt x="-9488" y="191444"/>
                  <a:pt x="-1356" y="128350"/>
                  <a:pt x="33187" y="78887"/>
                </a:cubicBezTo>
                <a:cubicBezTo>
                  <a:pt x="67729" y="29424"/>
                  <a:pt x="124281" y="0"/>
                  <a:pt x="184638" y="0"/>
                </a:cubicBezTo>
                <a:close/>
              </a:path>
            </a:pathLst>
          </a:custGeom>
          <a:solidFill>
            <a:srgbClr val="7188A8"/>
          </a:solidFill>
          <a:ln>
            <a:solidFill>
              <a:srgbClr val="7188A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25" name="组合 24"/>
          <p:cNvGrpSpPr/>
          <p:nvPr/>
        </p:nvGrpSpPr>
        <p:grpSpPr>
          <a:xfrm>
            <a:off x="334963" y="486219"/>
            <a:ext cx="1626750" cy="541682"/>
            <a:chOff x="334963" y="486219"/>
            <a:chExt cx="1626750" cy="541682"/>
          </a:xfrm>
        </p:grpSpPr>
        <p:sp>
          <p:nvSpPr>
            <p:cNvPr id="14" name="文本框 13"/>
            <p:cNvSpPr txBox="1"/>
            <p:nvPr/>
          </p:nvSpPr>
          <p:spPr>
            <a:xfrm>
              <a:off x="545941" y="526227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项目概述</a:t>
              </a:r>
            </a:p>
          </p:txBody>
        </p:sp>
        <p:sp>
          <p:nvSpPr>
            <p:cNvPr id="16" name="矩形 15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18" name="文本框1"/>
          <p:cNvSpPr txBox="1"/>
          <p:nvPr/>
        </p:nvSpPr>
        <p:spPr>
          <a:xfrm>
            <a:off x="1853763" y="1757045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设计初衷</a:t>
            </a:r>
            <a:endParaRPr kumimoji="0" lang="id-ID" sz="18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1543050" y="2266950"/>
            <a:ext cx="7018867" cy="14767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kern="2200" dirty="0">
                <a:solidFill>
                  <a:schemeClr val="accent1">
                    <a:lumMod val="75000"/>
                  </a:schemeClr>
                </a:solidFill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      </a:t>
            </a:r>
            <a:r>
              <a:rPr lang="zh-CN" altLang="zh-CN" sz="1800" kern="220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如今，人们越来越关注</a:t>
            </a:r>
            <a:r>
              <a:rPr lang="zh-CN" altLang="zh-CN" sz="1800" kern="2200" dirty="0">
                <a:solidFill>
                  <a:schemeClr val="accent2">
                    <a:lumMod val="75000"/>
                  </a:schemeClr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心理健康</a:t>
            </a:r>
            <a:r>
              <a:rPr lang="zh-CN" altLang="zh-CN" sz="1800" kern="2200" dirty="0">
                <a:solidFill>
                  <a:schemeClr val="accent1">
                    <a:lumMod val="75000"/>
                  </a:schemeClr>
                </a:solidFill>
                <a:effectLst/>
                <a:latin typeface="Arial" panose="020B0604020202020204" pitchFamily="34" charset="0"/>
                <a:ea typeface="等线" panose="02010600030101010101" pitchFamily="2" charset="-122"/>
                <a:cs typeface="Arial" panose="020B0604020202020204" pitchFamily="34" charset="0"/>
              </a:rPr>
              <a:t>。随着经济飞速发展，我国居民和心理密切相关的疾病日益增多。而心理疾病又不同于普通生理性疾病，人们很多时候难以找到交流和咨询的平台。而</a:t>
            </a:r>
            <a:r>
              <a:rPr lang="zh-CN" altLang="zh-CN" sz="1800" kern="2200" dirty="0">
                <a:solidFill>
                  <a:schemeClr val="accent1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本小组力图为人们提供一个</a:t>
            </a:r>
            <a:r>
              <a:rPr lang="zh-CN" altLang="zh-CN" sz="1800" kern="2200" dirty="0">
                <a:solidFill>
                  <a:schemeClr val="accent2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预约专业心理咨询师、交流心理状况的平台</a:t>
            </a:r>
            <a:r>
              <a:rPr lang="zh-CN" altLang="en-US" sz="1800" kern="2200" dirty="0">
                <a:solidFill>
                  <a:schemeClr val="accent1">
                    <a:lumMod val="75000"/>
                  </a:schemeClr>
                </a:solidFill>
                <a:effectLst/>
                <a:latin typeface="微软雅黑" panose="020B0503020204020204" pitchFamily="34" charset="-122"/>
                <a:ea typeface="等线" panose="02010600030101010101" pitchFamily="2" charset="-122"/>
                <a:cs typeface="Times New Roman" panose="02020603050405020304" pitchFamily="18" charset="0"/>
              </a:rPr>
              <a:t>，为人们心理健康问题的改善尽自己的一份力。</a:t>
            </a:r>
            <a:endParaRPr lang="zh-CN" altLang="en-US" dirty="0">
              <a:solidFill>
                <a:schemeClr val="accent1">
                  <a:lumMod val="75000"/>
                </a:schemeClr>
              </a:solidFill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1543050" y="3743689"/>
            <a:ext cx="7018867" cy="147732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      话心是一款基于安卓的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心理咨询交流</a:t>
            </a:r>
            <a:r>
              <a:rPr lang="en-US" altLang="zh-CN" dirty="0">
                <a:solidFill>
                  <a:schemeClr val="accent2">
                    <a:lumMod val="75000"/>
                  </a:schemeClr>
                </a:solidFill>
              </a:rPr>
              <a:t>APP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，用户可选择“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普通用户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”和“</a:t>
            </a:r>
            <a:r>
              <a:rPr lang="zh-CN" altLang="en-US" dirty="0">
                <a:solidFill>
                  <a:schemeClr val="accent2">
                    <a:lumMod val="75000"/>
                  </a:schemeClr>
                </a:solidFill>
              </a:rPr>
              <a:t>咨询师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”两种身份注册使用该软件。咨询师可通过该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APP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和用户进行交流、处理用户预约信息；用户可以在该</a:t>
            </a:r>
            <a:r>
              <a:rPr lang="en-US" altLang="zh-CN" dirty="0">
                <a:solidFill>
                  <a:schemeClr val="accent1">
                    <a:lumMod val="75000"/>
                  </a:schemeClr>
                </a:solidFill>
              </a:rPr>
              <a:t>APP</a:t>
            </a:r>
            <a:r>
              <a:rPr lang="zh-CN" altLang="en-US" dirty="0">
                <a:solidFill>
                  <a:schemeClr val="accent1">
                    <a:lumMod val="75000"/>
                  </a:schemeClr>
                </a:solidFill>
              </a:rPr>
              <a:t>预约专业咨询师，并和咨询师线上交流，也可以使用“故事会”功能和病友交流生活中的点点滴滴。</a:t>
            </a:r>
          </a:p>
        </p:txBody>
      </p:sp>
      <p:pic>
        <p:nvPicPr>
          <p:cNvPr id="21" name="图片 20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002184" y="2351661"/>
            <a:ext cx="2389920" cy="2389920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椭圆 45"/>
          <p:cNvSpPr/>
          <p:nvPr/>
        </p:nvSpPr>
        <p:spPr>
          <a:xfrm>
            <a:off x="7983656" y="1191025"/>
            <a:ext cx="914400" cy="914400"/>
          </a:xfrm>
          <a:prstGeom prst="ellipse">
            <a:avLst/>
          </a:prstGeom>
          <a:solidFill>
            <a:srgbClr val="F5E0D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5740219" y="1193236"/>
            <a:ext cx="914400" cy="914400"/>
          </a:xfrm>
          <a:prstGeom prst="ellipse">
            <a:avLst/>
          </a:prstGeom>
          <a:solidFill>
            <a:srgbClr val="96C0E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3498937" y="1193236"/>
            <a:ext cx="914400" cy="914400"/>
          </a:xfrm>
          <a:prstGeom prst="ellipse">
            <a:avLst/>
          </a:prstGeom>
          <a:solidFill>
            <a:srgbClr val="F7B1A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1086533" y="1152828"/>
            <a:ext cx="914400" cy="9144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334963" y="486219"/>
            <a:ext cx="2617813" cy="559126"/>
            <a:chOff x="334963" y="486219"/>
            <a:chExt cx="2617813" cy="559126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83680"/>
              <a:ext cx="233910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组员分工与贡献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21" name="Line 44"/>
          <p:cNvSpPr>
            <a:spLocks noChangeShapeType="1"/>
          </p:cNvSpPr>
          <p:nvPr/>
        </p:nvSpPr>
        <p:spPr bwMode="auto">
          <a:xfrm flipH="1">
            <a:off x="2811315" y="1072465"/>
            <a:ext cx="5212" cy="3680727"/>
          </a:xfrm>
          <a:prstGeom prst="line">
            <a:avLst/>
          </a:prstGeom>
          <a:noFill/>
          <a:ln w="6350" cmpd="sng">
            <a:solidFill>
              <a:schemeClr val="bg1">
                <a:lumMod val="65000"/>
              </a:schemeClr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47" name="文本框1"/>
          <p:cNvSpPr txBox="1"/>
          <p:nvPr/>
        </p:nvSpPr>
        <p:spPr>
          <a:xfrm>
            <a:off x="870519" y="2185261"/>
            <a:ext cx="1488744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zh-CN" altLang="en-US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杨睿孜   </a:t>
            </a:r>
            <a:r>
              <a:rPr kumimoji="0" lang="en-US" altLang="zh-CN" sz="16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rPr>
              <a:t>28%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48" name="文本框2"/>
          <p:cNvSpPr/>
          <p:nvPr/>
        </p:nvSpPr>
        <p:spPr>
          <a:xfrm>
            <a:off x="44389" y="2881438"/>
            <a:ext cx="3187904" cy="278332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前端：</a:t>
            </a:r>
            <a:br>
              <a:rPr lang="en-US" altLang="zh-CN" sz="1400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</a:br>
            <a:r>
              <a:rPr lang="zh-CN" altLang="en-US" sz="1400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登录注册实现</a:t>
            </a:r>
            <a:endParaRPr lang="en-US" altLang="zh-CN" sz="1400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用户端：私聊、故事会功能</a:t>
            </a:r>
            <a:endParaRPr lang="en-US" altLang="zh-CN" sz="1400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后端：</a:t>
            </a:r>
            <a:endParaRPr lang="en-US" altLang="zh-CN" sz="1600" b="1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数据库设计、服务器搭建</a:t>
            </a:r>
            <a:endParaRPr lang="en-US" altLang="zh-CN" sz="1400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前后端对接</a:t>
            </a:r>
            <a:endParaRPr lang="en-US" altLang="zh-CN" sz="1600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PPT</a:t>
            </a:r>
            <a:r>
              <a:rPr lang="zh-CN" altLang="en-US" sz="1400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制作</a:t>
            </a:r>
            <a:endParaRPr lang="en-US" altLang="en-US" sz="1400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文档撰写</a:t>
            </a:r>
            <a:endParaRPr lang="en-US" altLang="en-US" sz="1400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</p:txBody>
      </p:sp>
      <p:sp>
        <p:nvSpPr>
          <p:cNvPr id="49" name="文本框1"/>
          <p:cNvSpPr txBox="1"/>
          <p:nvPr/>
        </p:nvSpPr>
        <p:spPr>
          <a:xfrm>
            <a:off x="3295208" y="2198627"/>
            <a:ext cx="1415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李芮萱   </a:t>
            </a:r>
            <a:r>
              <a:rPr lang="en-US" altLang="zh-CN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28%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50" name="文本框2"/>
          <p:cNvSpPr/>
          <p:nvPr/>
        </p:nvSpPr>
        <p:spPr>
          <a:xfrm>
            <a:off x="2837108" y="2928255"/>
            <a:ext cx="2288884" cy="25594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前端：</a:t>
            </a:r>
            <a:br>
              <a:rPr lang="en-US" altLang="zh-CN" sz="1400" dirty="0">
                <a:solidFill>
                  <a:srgbClr val="7F7F7F"/>
                </a:solidFill>
                <a:ea typeface="思源黑体 CN Regular" panose="020B0500000000000000" pitchFamily="34" charset="-122"/>
                <a:sym typeface="+mn-lt"/>
              </a:rPr>
            </a:b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咨询师端整体实现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文字识别功能实现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预约功能实现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en-US" altLang="zh-CN" sz="1400" dirty="0">
                <a:solidFill>
                  <a:srgbClr val="7F7F7F"/>
                </a:solidFill>
                <a:latin typeface="+mn-ea"/>
                <a:sym typeface="+mn-lt"/>
              </a:rPr>
              <a:t>PPT</a:t>
            </a: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制作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文档撰写</a:t>
            </a:r>
            <a:endParaRPr lang="en-US" altLang="en-US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endParaRPr lang="en-US" altLang="en-US" sz="1100" dirty="0">
              <a:solidFill>
                <a:srgbClr val="7F7F7F"/>
              </a:solidFill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51" name="文本框1"/>
          <p:cNvSpPr txBox="1"/>
          <p:nvPr/>
        </p:nvSpPr>
        <p:spPr>
          <a:xfrm>
            <a:off x="5556307" y="2230389"/>
            <a:ext cx="1415772" cy="33718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李雅婷   </a:t>
            </a:r>
            <a:r>
              <a:rPr lang="en-US" altLang="zh-CN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28%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52" name="文本框2"/>
          <p:cNvSpPr/>
          <p:nvPr/>
        </p:nvSpPr>
        <p:spPr>
          <a:xfrm>
            <a:off x="5170640" y="2875110"/>
            <a:ext cx="2288884" cy="231648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600" b="1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rPr>
              <a:t>前端：</a:t>
            </a:r>
            <a:endParaRPr lang="en-US" altLang="zh-CN" sz="1600" b="1" dirty="0">
              <a:solidFill>
                <a:srgbClr val="7F7F7F"/>
              </a:solidFill>
              <a:latin typeface="等线" panose="02010600030101010101" pitchFamily="2" charset="-122"/>
              <a:ea typeface="等线" panose="02010600030101010101" pitchFamily="2" charset="-122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界面设计与布局实现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个人中心实现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文档撰写</a:t>
            </a:r>
            <a:endParaRPr lang="en-US" altLang="en-US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endParaRPr lang="en-US" altLang="zh-CN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  <a:p>
            <a:pPr algn="ctr">
              <a:lnSpc>
                <a:spcPct val="150000"/>
              </a:lnSpc>
              <a:spcBef>
                <a:spcPts val="2950"/>
              </a:spcBef>
              <a:defRPr/>
            </a:pPr>
            <a:endParaRPr lang="en-US" altLang="en-US" sz="1100" dirty="0">
              <a:solidFill>
                <a:srgbClr val="7F7F7F"/>
              </a:solidFill>
              <a:latin typeface="思源黑体 CN Regular" panose="020B0500000000000000" pitchFamily="34" charset="-122"/>
              <a:ea typeface="思源黑体 CN Regular" panose="020B0500000000000000" pitchFamily="34" charset="-122"/>
              <a:sym typeface="+mn-lt"/>
            </a:endParaRPr>
          </a:p>
        </p:txBody>
      </p:sp>
      <p:sp>
        <p:nvSpPr>
          <p:cNvPr id="54" name="文本框2"/>
          <p:cNvSpPr/>
          <p:nvPr/>
        </p:nvSpPr>
        <p:spPr>
          <a:xfrm>
            <a:off x="7327348" y="3205250"/>
            <a:ext cx="2288884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软件测试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评价与改进意见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</p:txBody>
      </p:sp>
      <p:sp>
        <p:nvSpPr>
          <p:cNvPr id="61" name="矩形 60"/>
          <p:cNvSpPr/>
          <p:nvPr/>
        </p:nvSpPr>
        <p:spPr>
          <a:xfrm>
            <a:off x="1383939" y="1410707"/>
            <a:ext cx="9707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1</a:t>
            </a:r>
            <a:endParaRPr kumimoji="0" lang="zh-CN" altLang="en-US" sz="2400" b="0" i="0" u="none" strike="noStrike" kern="1200" cap="none" spc="0" normalizeH="0" baseline="0" noProof="0" dirty="0">
              <a:ln w="0"/>
              <a:solidFill>
                <a:prstClr val="white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</p:txBody>
      </p:sp>
      <p:sp>
        <p:nvSpPr>
          <p:cNvPr id="42" name="Line 44"/>
          <p:cNvSpPr>
            <a:spLocks noChangeShapeType="1"/>
          </p:cNvSpPr>
          <p:nvPr/>
        </p:nvSpPr>
        <p:spPr bwMode="auto">
          <a:xfrm flipH="1">
            <a:off x="5081855" y="1070888"/>
            <a:ext cx="5212" cy="3680727"/>
          </a:xfrm>
          <a:prstGeom prst="line">
            <a:avLst/>
          </a:prstGeom>
          <a:noFill/>
          <a:ln w="6350" cmpd="sng">
            <a:solidFill>
              <a:schemeClr val="bg1">
                <a:lumMod val="65000"/>
              </a:schemeClr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55" name="Line 44"/>
          <p:cNvSpPr>
            <a:spLocks noChangeShapeType="1"/>
          </p:cNvSpPr>
          <p:nvPr/>
        </p:nvSpPr>
        <p:spPr bwMode="auto">
          <a:xfrm flipH="1">
            <a:off x="7404049" y="1361975"/>
            <a:ext cx="5212" cy="3680727"/>
          </a:xfrm>
          <a:prstGeom prst="line">
            <a:avLst/>
          </a:prstGeom>
          <a:noFill/>
          <a:ln w="6350" cmpd="sng">
            <a:solidFill>
              <a:schemeClr val="bg1">
                <a:lumMod val="65000"/>
              </a:schemeClr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57" name="Line 44"/>
          <p:cNvSpPr>
            <a:spLocks noChangeShapeType="1"/>
          </p:cNvSpPr>
          <p:nvPr/>
        </p:nvSpPr>
        <p:spPr bwMode="auto">
          <a:xfrm flipH="1">
            <a:off x="9616232" y="1361975"/>
            <a:ext cx="5212" cy="3680727"/>
          </a:xfrm>
          <a:prstGeom prst="line">
            <a:avLst/>
          </a:prstGeom>
          <a:noFill/>
          <a:ln w="6350" cmpd="sng">
            <a:solidFill>
              <a:schemeClr val="bg1">
                <a:lumMod val="65000"/>
              </a:schemeClr>
            </a:solidFill>
            <a:prstDash val="dash"/>
            <a:round/>
          </a:ln>
          <a:effectLst/>
          <a:extLst>
            <a:ext uri="{909E8E84-426E-40DD-AFC4-6F175D3DCCD1}">
              <a14:hiddenFill xmlns:a14="http://schemas.microsoft.com/office/drawing/2010/main">
                <a:noFill/>
              </a14:hiddenFill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/>
          <a:lstStyle/>
          <a:p>
            <a:endParaRPr lang="zh-CN" altLang="en-US" sz="2400"/>
          </a:p>
        </p:txBody>
      </p:sp>
      <p:sp>
        <p:nvSpPr>
          <p:cNvPr id="58" name="椭圆 57"/>
          <p:cNvSpPr/>
          <p:nvPr/>
        </p:nvSpPr>
        <p:spPr>
          <a:xfrm>
            <a:off x="10339620" y="1176482"/>
            <a:ext cx="914400" cy="914400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62" name="矩形 61"/>
          <p:cNvSpPr/>
          <p:nvPr/>
        </p:nvSpPr>
        <p:spPr>
          <a:xfrm>
            <a:off x="3757423" y="1419603"/>
            <a:ext cx="9707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2</a:t>
            </a:r>
            <a:endParaRPr kumimoji="0" lang="zh-CN" altLang="en-US" sz="2400" b="0" i="0" u="none" strike="noStrike" kern="1200" cap="none" spc="0" normalizeH="0" baseline="0" noProof="0" dirty="0">
              <a:ln w="0"/>
              <a:solidFill>
                <a:prstClr val="white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6024410" y="1419603"/>
            <a:ext cx="9707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3</a:t>
            </a:r>
            <a:endParaRPr kumimoji="0" lang="zh-CN" altLang="en-US" sz="2400" b="0" i="0" u="none" strike="noStrike" kern="1200" cap="none" spc="0" normalizeH="0" baseline="0" noProof="0" dirty="0">
              <a:ln w="0"/>
              <a:solidFill>
                <a:prstClr val="white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</p:txBody>
      </p:sp>
      <p:sp>
        <p:nvSpPr>
          <p:cNvPr id="64" name="矩形 63"/>
          <p:cNvSpPr/>
          <p:nvPr/>
        </p:nvSpPr>
        <p:spPr>
          <a:xfrm>
            <a:off x="8253438" y="1455837"/>
            <a:ext cx="9707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4</a:t>
            </a:r>
            <a:endParaRPr kumimoji="0" lang="zh-CN" altLang="en-US" sz="2400" b="0" i="0" u="none" strike="noStrike" kern="1200" cap="none" spc="0" normalizeH="0" baseline="0" noProof="0" dirty="0">
              <a:ln w="0"/>
              <a:solidFill>
                <a:prstClr val="white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</p:txBody>
      </p:sp>
      <p:sp>
        <p:nvSpPr>
          <p:cNvPr id="65" name="矩形 64"/>
          <p:cNvSpPr/>
          <p:nvPr/>
        </p:nvSpPr>
        <p:spPr>
          <a:xfrm>
            <a:off x="10609433" y="1409857"/>
            <a:ext cx="970768" cy="461665"/>
          </a:xfrm>
          <a:prstGeom prst="rect">
            <a:avLst/>
          </a:prstGeom>
          <a:noFill/>
        </p:spPr>
        <p:txBody>
          <a:bodyPr wrap="square" lIns="91440" tIns="45720" rIns="91440" bIns="45720">
            <a:spAutoFit/>
          </a:bodyPr>
          <a:lstStyle/>
          <a:p>
            <a:pPr marL="0" marR="0" lvl="0" indent="0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4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rPr>
              <a:t>5</a:t>
            </a:r>
            <a:endParaRPr kumimoji="0" lang="zh-CN" altLang="en-US" sz="2400" b="0" i="0" u="none" strike="noStrike" kern="1200" cap="none" spc="0" normalizeH="0" baseline="0" noProof="0" dirty="0">
              <a:ln w="0"/>
              <a:solidFill>
                <a:prstClr val="white"/>
              </a:solidFill>
              <a:effectLst/>
              <a:uLnTx/>
              <a:uFillTx/>
              <a:latin typeface="思源黑体 CN Heavy" panose="020B0A00000000000000" pitchFamily="34" charset="-122"/>
              <a:ea typeface="思源黑体 CN Heavy" panose="020B0A00000000000000" pitchFamily="34" charset="-122"/>
              <a:cs typeface="+mn-cs"/>
            </a:endParaRPr>
          </a:p>
        </p:txBody>
      </p:sp>
      <p:sp>
        <p:nvSpPr>
          <p:cNvPr id="67" name="文本框1"/>
          <p:cNvSpPr txBox="1"/>
          <p:nvPr/>
        </p:nvSpPr>
        <p:spPr>
          <a:xfrm>
            <a:off x="7866998" y="2256619"/>
            <a:ext cx="1415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徐恬恬   </a:t>
            </a:r>
            <a:r>
              <a:rPr lang="en-US" altLang="zh-CN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8%</a:t>
            </a:r>
            <a:endParaRPr lang="id-ID" sz="1600" b="1" dirty="0">
              <a:solidFill>
                <a:srgbClr val="7188A8"/>
              </a:solidFill>
              <a:ea typeface="思源黑体 CN Bold" panose="020B0800000000000000" pitchFamily="34" charset="-122"/>
            </a:endParaRPr>
          </a:p>
        </p:txBody>
      </p:sp>
      <p:sp>
        <p:nvSpPr>
          <p:cNvPr id="68" name="文本框2"/>
          <p:cNvSpPr/>
          <p:nvPr/>
        </p:nvSpPr>
        <p:spPr>
          <a:xfrm>
            <a:off x="9652378" y="3205250"/>
            <a:ext cx="2288884" cy="102900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软件测试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  <a:p>
            <a:pPr algn="ctr">
              <a:lnSpc>
                <a:spcPct val="150000"/>
              </a:lnSpc>
              <a:defRPr/>
            </a:pPr>
            <a:r>
              <a:rPr lang="zh-CN" altLang="en-US" sz="1400" dirty="0">
                <a:solidFill>
                  <a:srgbClr val="7F7F7F"/>
                </a:solidFill>
                <a:latin typeface="+mn-ea"/>
                <a:sym typeface="+mn-lt"/>
              </a:rPr>
              <a:t>评价与改进意见</a:t>
            </a:r>
            <a:endParaRPr lang="en-US" altLang="zh-CN" sz="1400" dirty="0">
              <a:solidFill>
                <a:srgbClr val="7F7F7F"/>
              </a:solidFill>
              <a:latin typeface="+mn-ea"/>
              <a:sym typeface="+mn-lt"/>
            </a:endParaRPr>
          </a:p>
        </p:txBody>
      </p:sp>
      <p:sp>
        <p:nvSpPr>
          <p:cNvPr id="69" name="文本框1"/>
          <p:cNvSpPr txBox="1"/>
          <p:nvPr/>
        </p:nvSpPr>
        <p:spPr>
          <a:xfrm>
            <a:off x="10058983" y="2192079"/>
            <a:ext cx="141577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zh-CN" altLang="en-US" sz="1600" b="1" dirty="0">
                <a:solidFill>
                  <a:srgbClr val="7188A8"/>
                </a:solidFill>
                <a:ea typeface="思源黑体 CN Bold" panose="020B0800000000000000" pitchFamily="34" charset="-122"/>
              </a:rPr>
              <a:t>陈增剑   </a:t>
            </a:r>
            <a:r>
              <a:rPr lang="en-US" altLang="zh-CN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8%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71" name="文本框1"/>
          <p:cNvSpPr txBox="1"/>
          <p:nvPr/>
        </p:nvSpPr>
        <p:spPr>
          <a:xfrm>
            <a:off x="844637" y="2589701"/>
            <a:ext cx="1488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19301051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72" name="文本框1"/>
          <p:cNvSpPr txBox="1"/>
          <p:nvPr/>
        </p:nvSpPr>
        <p:spPr>
          <a:xfrm>
            <a:off x="3218182" y="2593087"/>
            <a:ext cx="1488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19301036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73" name="文本框1"/>
          <p:cNvSpPr txBox="1"/>
          <p:nvPr/>
        </p:nvSpPr>
        <p:spPr>
          <a:xfrm>
            <a:off x="5473979" y="2589701"/>
            <a:ext cx="1488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19301010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74" name="文本框1"/>
          <p:cNvSpPr txBox="1"/>
          <p:nvPr/>
        </p:nvSpPr>
        <p:spPr>
          <a:xfrm>
            <a:off x="7727418" y="2589701"/>
            <a:ext cx="1488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19301128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  <p:sp>
        <p:nvSpPr>
          <p:cNvPr id="75" name="文本框1"/>
          <p:cNvSpPr txBox="1"/>
          <p:nvPr/>
        </p:nvSpPr>
        <p:spPr>
          <a:xfrm>
            <a:off x="9983669" y="2572697"/>
            <a:ext cx="1488744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lang="en-US" sz="1600" b="1" dirty="0">
                <a:solidFill>
                  <a:srgbClr val="7188A8"/>
                </a:solidFill>
                <a:latin typeface="思源黑体 CN Bold" panose="020B0800000000000000" pitchFamily="34" charset="-122"/>
                <a:ea typeface="思源黑体 CN Bold" panose="020B0800000000000000" pitchFamily="34" charset="-122"/>
              </a:rPr>
              <a:t>19301143</a:t>
            </a:r>
            <a:endParaRPr kumimoji="0" lang="id-ID" sz="1600" b="1" i="0" u="none" strike="noStrike" kern="120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思源黑体 CN Bold" panose="020B0800000000000000" pitchFamily="34" charset="-122"/>
              <a:ea typeface="思源黑体 CN Bold" panose="020B0800000000000000" pitchFamily="34" charset="-122"/>
              <a:cs typeface="+mn-cs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图片 2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>
            <a:off x="-194553" y="0"/>
            <a:ext cx="3307404" cy="6858001"/>
          </a:xfrm>
          <a:prstGeom prst="rect">
            <a:avLst/>
          </a:prstGeom>
        </p:spPr>
      </p:pic>
      <p:pic>
        <p:nvPicPr>
          <p:cNvPr id="5" name="图片 4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72854"/>
          <a:stretch>
            <a:fillRect/>
          </a:stretch>
        </p:blipFill>
        <p:spPr>
          <a:xfrm rot="10800000">
            <a:off x="8934653" y="0"/>
            <a:ext cx="3307404" cy="6858001"/>
          </a:xfrm>
          <a:prstGeom prst="rect">
            <a:avLst/>
          </a:prstGeom>
        </p:spPr>
      </p:pic>
      <p:sp>
        <p:nvSpPr>
          <p:cNvPr id="8" name="椭圆 7"/>
          <p:cNvSpPr/>
          <p:nvPr/>
        </p:nvSpPr>
        <p:spPr>
          <a:xfrm>
            <a:off x="3789329" y="1122329"/>
            <a:ext cx="4613342" cy="4613342"/>
          </a:xfrm>
          <a:prstGeom prst="ellipse">
            <a:avLst/>
          </a:prstGeom>
          <a:solidFill>
            <a:srgbClr val="7188A8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endParaRPr kumimoji="0" lang="zh-CN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等线" panose="02010600030101010101" pitchFamily="2" charset="-122"/>
              <a:ea typeface="等线" panose="02010600030101010101" pitchFamily="2" charset="-122"/>
              <a:cs typeface="+mn-cs"/>
            </a:endParaRPr>
          </a:p>
        </p:txBody>
      </p:sp>
      <p:grpSp>
        <p:nvGrpSpPr>
          <p:cNvPr id="9" name="组合 8"/>
          <p:cNvGrpSpPr/>
          <p:nvPr/>
        </p:nvGrpSpPr>
        <p:grpSpPr>
          <a:xfrm>
            <a:off x="4230281" y="2299323"/>
            <a:ext cx="3731437" cy="2117627"/>
            <a:chOff x="4294963" y="2039833"/>
            <a:chExt cx="3731437" cy="2117627"/>
          </a:xfrm>
        </p:grpSpPr>
        <p:sp>
          <p:nvSpPr>
            <p:cNvPr id="10" name="矩形 9"/>
            <p:cNvSpPr/>
            <p:nvPr/>
          </p:nvSpPr>
          <p:spPr>
            <a:xfrm>
              <a:off x="4359646" y="3129424"/>
              <a:ext cx="3602071" cy="769441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4400" dirty="0">
                  <a:ln w="0"/>
                  <a:solidFill>
                    <a:prstClr val="white"/>
                  </a:solidFill>
                  <a:latin typeface="思源黑体 CN Heavy" panose="020B0A00000000000000" pitchFamily="34" charset="-122"/>
                  <a:ea typeface="思源黑体 CN Heavy" panose="020B0A00000000000000" pitchFamily="34" charset="-122"/>
                </a:rPr>
                <a:t>主要功能</a:t>
              </a:r>
              <a:endParaRPr kumimoji="0" lang="zh-CN" altLang="en-US" sz="44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5474881" y="2039833"/>
              <a:ext cx="1371600" cy="1200329"/>
            </a:xfrm>
            <a:prstGeom prst="rect">
              <a:avLst/>
            </a:prstGeom>
            <a:noFill/>
          </p:spPr>
          <p:txBody>
            <a:bodyPr wrap="square" lIns="91440" tIns="45720" rIns="91440" bIns="45720">
              <a:spAutoFit/>
            </a:bodyPr>
            <a:lstStyle/>
            <a:p>
              <a:pPr marL="0" marR="0" lvl="0" indent="0" algn="dist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en-US" altLang="zh-CN" sz="7200" b="0" i="0" u="none" strike="noStrike" kern="1200" cap="none" spc="0" normalizeH="0" baseline="0" noProof="0" dirty="0">
                  <a:ln w="0"/>
                  <a:solidFill>
                    <a:prstClr val="white"/>
                  </a:solidFill>
                  <a:effectLst/>
                  <a:uLnTx/>
                  <a:uFillTx/>
                  <a:latin typeface="思源黑体 CN Heavy" panose="020B0A00000000000000" pitchFamily="34" charset="-122"/>
                  <a:ea typeface="思源黑体 CN Heavy" panose="020B0A00000000000000" pitchFamily="34" charset="-122"/>
                  <a:cs typeface="+mn-cs"/>
                </a:rPr>
                <a:t>02</a:t>
              </a:r>
              <a:endParaRPr kumimoji="0" lang="zh-CN" altLang="en-US" sz="7200" b="0" i="0" u="none" strike="noStrike" kern="1200" cap="none" spc="0" normalizeH="0" baseline="0" noProof="0" dirty="0">
                <a:ln w="0"/>
                <a:solidFill>
                  <a:prstClr val="white"/>
                </a:solidFill>
                <a:effectLst/>
                <a:uLnTx/>
                <a:uFillTx/>
                <a:latin typeface="思源黑体 CN Heavy" panose="020B0A00000000000000" pitchFamily="34" charset="-122"/>
                <a:ea typeface="思源黑体 CN Heavy" panose="020B0A00000000000000" pitchFamily="34" charset="-122"/>
                <a:cs typeface="+mn-cs"/>
              </a:endParaRPr>
            </a:p>
          </p:txBody>
        </p:sp>
        <p:sp>
          <p:nvSpPr>
            <p:cNvPr id="12" name="文本框 11"/>
            <p:cNvSpPr txBox="1"/>
            <p:nvPr/>
          </p:nvSpPr>
          <p:spPr>
            <a:xfrm>
              <a:off x="4294963" y="3816276"/>
              <a:ext cx="3731437" cy="3411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rtl="0" eaLnBrk="1" fontAlgn="auto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en-US" altLang="zh-CN" sz="1200" b="0" i="0" u="none" strike="noStrike" kern="1200" cap="none" spc="0" normalizeH="0" baseline="0" noProof="0" dirty="0">
                <a:ln>
                  <a:noFill/>
                </a:ln>
                <a:solidFill>
                  <a:prstClr val="white">
                    <a:lumMod val="95000"/>
                  </a:prstClr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3034594" cy="541682"/>
            <a:chOff x="334963" y="486219"/>
            <a:chExt cx="3034594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275588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2.1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主要功能用例图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sp>
        <p:nvSpPr>
          <p:cNvPr id="9" name="椭圆 18"/>
          <p:cNvSpPr/>
          <p:nvPr/>
        </p:nvSpPr>
        <p:spPr>
          <a:xfrm>
            <a:off x="8013482" y="4149831"/>
            <a:ext cx="227211" cy="226145"/>
          </a:xfrm>
          <a:custGeom>
            <a:avLst/>
            <a:gdLst>
              <a:gd name="connsiteX0" fmla="*/ 315609 w 338137"/>
              <a:gd name="connsiteY0" fmla="*/ 185737 h 336550"/>
              <a:gd name="connsiteX1" fmla="*/ 338137 w 338137"/>
              <a:gd name="connsiteY1" fmla="*/ 185737 h 336550"/>
              <a:gd name="connsiteX2" fmla="*/ 185737 w 338137"/>
              <a:gd name="connsiteY2" fmla="*/ 336550 h 336550"/>
              <a:gd name="connsiteX3" fmla="*/ 185737 w 338137"/>
              <a:gd name="connsiteY3" fmla="*/ 314256 h 336550"/>
              <a:gd name="connsiteX4" fmla="*/ 315609 w 338137"/>
              <a:gd name="connsiteY4" fmla="*/ 185737 h 336550"/>
              <a:gd name="connsiteX5" fmla="*/ 249042 w 338137"/>
              <a:gd name="connsiteY5" fmla="*/ 185737 h 336550"/>
              <a:gd name="connsiteX6" fmla="*/ 271462 w 338137"/>
              <a:gd name="connsiteY6" fmla="*/ 185737 h 336550"/>
              <a:gd name="connsiteX7" fmla="*/ 185737 w 338137"/>
              <a:gd name="connsiteY7" fmla="*/ 269875 h 336550"/>
              <a:gd name="connsiteX8" fmla="*/ 185737 w 338137"/>
              <a:gd name="connsiteY8" fmla="*/ 247870 h 336550"/>
              <a:gd name="connsiteX9" fmla="*/ 249042 w 338137"/>
              <a:gd name="connsiteY9" fmla="*/ 185737 h 336550"/>
              <a:gd name="connsiteX10" fmla="*/ 66675 w 338137"/>
              <a:gd name="connsiteY10" fmla="*/ 185737 h 336550"/>
              <a:gd name="connsiteX11" fmla="*/ 89095 w 338137"/>
              <a:gd name="connsiteY11" fmla="*/ 185737 h 336550"/>
              <a:gd name="connsiteX12" fmla="*/ 152400 w 338137"/>
              <a:gd name="connsiteY12" fmla="*/ 247870 h 336550"/>
              <a:gd name="connsiteX13" fmla="*/ 152400 w 338137"/>
              <a:gd name="connsiteY13" fmla="*/ 269875 h 336550"/>
              <a:gd name="connsiteX14" fmla="*/ 66675 w 338137"/>
              <a:gd name="connsiteY14" fmla="*/ 185737 h 336550"/>
              <a:gd name="connsiteX15" fmla="*/ 0 w 338137"/>
              <a:gd name="connsiteY15" fmla="*/ 185737 h 336550"/>
              <a:gd name="connsiteX16" fmla="*/ 22528 w 338137"/>
              <a:gd name="connsiteY16" fmla="*/ 185737 h 336550"/>
              <a:gd name="connsiteX17" fmla="*/ 152400 w 338137"/>
              <a:gd name="connsiteY17" fmla="*/ 314256 h 336550"/>
              <a:gd name="connsiteX18" fmla="*/ 152400 w 338137"/>
              <a:gd name="connsiteY18" fmla="*/ 336550 h 336550"/>
              <a:gd name="connsiteX19" fmla="*/ 0 w 338137"/>
              <a:gd name="connsiteY19" fmla="*/ 185737 h 336550"/>
              <a:gd name="connsiteX20" fmla="*/ 169069 w 338137"/>
              <a:gd name="connsiteY20" fmla="*/ 127000 h 336550"/>
              <a:gd name="connsiteX21" fmla="*/ 186045 w 338137"/>
              <a:gd name="connsiteY21" fmla="*/ 130918 h 336550"/>
              <a:gd name="connsiteX22" fmla="*/ 205633 w 338137"/>
              <a:gd name="connsiteY22" fmla="*/ 150506 h 336550"/>
              <a:gd name="connsiteX23" fmla="*/ 209550 w 338137"/>
              <a:gd name="connsiteY23" fmla="*/ 167482 h 336550"/>
              <a:gd name="connsiteX24" fmla="*/ 205633 w 338137"/>
              <a:gd name="connsiteY24" fmla="*/ 184458 h 336550"/>
              <a:gd name="connsiteX25" fmla="*/ 186045 w 338137"/>
              <a:gd name="connsiteY25" fmla="*/ 204046 h 336550"/>
              <a:gd name="connsiteX26" fmla="*/ 169069 w 338137"/>
              <a:gd name="connsiteY26" fmla="*/ 207963 h 336550"/>
              <a:gd name="connsiteX27" fmla="*/ 152093 w 338137"/>
              <a:gd name="connsiteY27" fmla="*/ 204046 h 336550"/>
              <a:gd name="connsiteX28" fmla="*/ 132505 w 338137"/>
              <a:gd name="connsiteY28" fmla="*/ 184458 h 336550"/>
              <a:gd name="connsiteX29" fmla="*/ 128587 w 338137"/>
              <a:gd name="connsiteY29" fmla="*/ 167482 h 336550"/>
              <a:gd name="connsiteX30" fmla="*/ 132505 w 338137"/>
              <a:gd name="connsiteY30" fmla="*/ 150506 h 336550"/>
              <a:gd name="connsiteX31" fmla="*/ 152093 w 338137"/>
              <a:gd name="connsiteY31" fmla="*/ 130918 h 336550"/>
              <a:gd name="connsiteX32" fmla="*/ 169069 w 338137"/>
              <a:gd name="connsiteY32" fmla="*/ 127000 h 336550"/>
              <a:gd name="connsiteX33" fmla="*/ 185737 w 338137"/>
              <a:gd name="connsiteY33" fmla="*/ 65087 h 336550"/>
              <a:gd name="connsiteX34" fmla="*/ 271462 w 338137"/>
              <a:gd name="connsiteY34" fmla="*/ 150812 h 336550"/>
              <a:gd name="connsiteX35" fmla="*/ 249042 w 338137"/>
              <a:gd name="connsiteY35" fmla="*/ 150812 h 336550"/>
              <a:gd name="connsiteX36" fmla="*/ 185737 w 338137"/>
              <a:gd name="connsiteY36" fmla="*/ 87507 h 336550"/>
              <a:gd name="connsiteX37" fmla="*/ 185737 w 338137"/>
              <a:gd name="connsiteY37" fmla="*/ 65087 h 336550"/>
              <a:gd name="connsiteX38" fmla="*/ 152400 w 338137"/>
              <a:gd name="connsiteY38" fmla="*/ 65087 h 336550"/>
              <a:gd name="connsiteX39" fmla="*/ 152400 w 338137"/>
              <a:gd name="connsiteY39" fmla="*/ 87507 h 336550"/>
              <a:gd name="connsiteX40" fmla="*/ 89095 w 338137"/>
              <a:gd name="connsiteY40" fmla="*/ 150812 h 336550"/>
              <a:gd name="connsiteX41" fmla="*/ 66675 w 338137"/>
              <a:gd name="connsiteY41" fmla="*/ 150812 h 336550"/>
              <a:gd name="connsiteX42" fmla="*/ 152400 w 338137"/>
              <a:gd name="connsiteY42" fmla="*/ 65087 h 336550"/>
              <a:gd name="connsiteX43" fmla="*/ 185737 w 338137"/>
              <a:gd name="connsiteY43" fmla="*/ 0 h 336550"/>
              <a:gd name="connsiteX44" fmla="*/ 338137 w 338137"/>
              <a:gd name="connsiteY44" fmla="*/ 150813 h 336550"/>
              <a:gd name="connsiteX45" fmla="*/ 315609 w 338137"/>
              <a:gd name="connsiteY45" fmla="*/ 150813 h 336550"/>
              <a:gd name="connsiteX46" fmla="*/ 185737 w 338137"/>
              <a:gd name="connsiteY46" fmla="*/ 22294 h 336550"/>
              <a:gd name="connsiteX47" fmla="*/ 185737 w 338137"/>
              <a:gd name="connsiteY47" fmla="*/ 0 h 336550"/>
              <a:gd name="connsiteX48" fmla="*/ 152400 w 338137"/>
              <a:gd name="connsiteY48" fmla="*/ 0 h 336550"/>
              <a:gd name="connsiteX49" fmla="*/ 152400 w 338137"/>
              <a:gd name="connsiteY49" fmla="*/ 22294 h 336550"/>
              <a:gd name="connsiteX50" fmla="*/ 22528 w 338137"/>
              <a:gd name="connsiteY50" fmla="*/ 150813 h 336550"/>
              <a:gd name="connsiteX51" fmla="*/ 0 w 338137"/>
              <a:gd name="connsiteY51" fmla="*/ 150813 h 336550"/>
              <a:gd name="connsiteX52" fmla="*/ 152400 w 338137"/>
              <a:gd name="connsiteY52" fmla="*/ 0 h 3365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</a:cxnLst>
            <a:rect l="l" t="t" r="r" b="b"/>
            <a:pathLst>
              <a:path w="338137" h="336550">
                <a:moveTo>
                  <a:pt x="315609" y="185737"/>
                </a:moveTo>
                <a:cubicBezTo>
                  <a:pt x="315609" y="185737"/>
                  <a:pt x="315609" y="185737"/>
                  <a:pt x="338137" y="185737"/>
                </a:cubicBezTo>
                <a:cubicBezTo>
                  <a:pt x="330186" y="265734"/>
                  <a:pt x="266576" y="328682"/>
                  <a:pt x="185737" y="336550"/>
                </a:cubicBezTo>
                <a:cubicBezTo>
                  <a:pt x="185737" y="336550"/>
                  <a:pt x="185737" y="336550"/>
                  <a:pt x="185737" y="314256"/>
                </a:cubicBezTo>
                <a:cubicBezTo>
                  <a:pt x="253323" y="306388"/>
                  <a:pt x="307657" y="252620"/>
                  <a:pt x="315609" y="185737"/>
                </a:cubicBezTo>
                <a:close/>
                <a:moveTo>
                  <a:pt x="249042" y="185737"/>
                </a:moveTo>
                <a:cubicBezTo>
                  <a:pt x="249042" y="185737"/>
                  <a:pt x="249042" y="185737"/>
                  <a:pt x="271462" y="185737"/>
                </a:cubicBezTo>
                <a:cubicBezTo>
                  <a:pt x="264868" y="228453"/>
                  <a:pt x="229259" y="263403"/>
                  <a:pt x="185737" y="269875"/>
                </a:cubicBezTo>
                <a:cubicBezTo>
                  <a:pt x="185737" y="269875"/>
                  <a:pt x="185737" y="269875"/>
                  <a:pt x="185737" y="247870"/>
                </a:cubicBezTo>
                <a:cubicBezTo>
                  <a:pt x="217390" y="241398"/>
                  <a:pt x="242448" y="216804"/>
                  <a:pt x="249042" y="185737"/>
                </a:cubicBezTo>
                <a:close/>
                <a:moveTo>
                  <a:pt x="66675" y="185737"/>
                </a:moveTo>
                <a:cubicBezTo>
                  <a:pt x="66675" y="185737"/>
                  <a:pt x="66675" y="185737"/>
                  <a:pt x="89095" y="185737"/>
                </a:cubicBezTo>
                <a:cubicBezTo>
                  <a:pt x="95689" y="216804"/>
                  <a:pt x="120747" y="241398"/>
                  <a:pt x="152400" y="247870"/>
                </a:cubicBezTo>
                <a:cubicBezTo>
                  <a:pt x="152400" y="247870"/>
                  <a:pt x="152400" y="247870"/>
                  <a:pt x="152400" y="269875"/>
                </a:cubicBezTo>
                <a:cubicBezTo>
                  <a:pt x="108878" y="263403"/>
                  <a:pt x="73269" y="228453"/>
                  <a:pt x="66675" y="185737"/>
                </a:cubicBezTo>
                <a:close/>
                <a:moveTo>
                  <a:pt x="0" y="185737"/>
                </a:moveTo>
                <a:cubicBezTo>
                  <a:pt x="0" y="185737"/>
                  <a:pt x="0" y="185737"/>
                  <a:pt x="22528" y="185737"/>
                </a:cubicBezTo>
                <a:cubicBezTo>
                  <a:pt x="30480" y="252620"/>
                  <a:pt x="84814" y="306388"/>
                  <a:pt x="152400" y="314256"/>
                </a:cubicBezTo>
                <a:cubicBezTo>
                  <a:pt x="152400" y="314256"/>
                  <a:pt x="152400" y="314256"/>
                  <a:pt x="152400" y="336550"/>
                </a:cubicBezTo>
                <a:cubicBezTo>
                  <a:pt x="71561" y="328682"/>
                  <a:pt x="7951" y="265734"/>
                  <a:pt x="0" y="185737"/>
                </a:cubicBezTo>
                <a:close/>
                <a:moveTo>
                  <a:pt x="169069" y="127000"/>
                </a:moveTo>
                <a:cubicBezTo>
                  <a:pt x="175598" y="127000"/>
                  <a:pt x="180821" y="128306"/>
                  <a:pt x="186045" y="130918"/>
                </a:cubicBezTo>
                <a:cubicBezTo>
                  <a:pt x="195186" y="134835"/>
                  <a:pt x="201715" y="141365"/>
                  <a:pt x="205633" y="150506"/>
                </a:cubicBezTo>
                <a:cubicBezTo>
                  <a:pt x="208244" y="155729"/>
                  <a:pt x="209550" y="160952"/>
                  <a:pt x="209550" y="167482"/>
                </a:cubicBezTo>
                <a:cubicBezTo>
                  <a:pt x="209550" y="174011"/>
                  <a:pt x="208244" y="179234"/>
                  <a:pt x="205633" y="184458"/>
                </a:cubicBezTo>
                <a:cubicBezTo>
                  <a:pt x="201715" y="193599"/>
                  <a:pt x="195186" y="200128"/>
                  <a:pt x="186045" y="204046"/>
                </a:cubicBezTo>
                <a:cubicBezTo>
                  <a:pt x="180821" y="206657"/>
                  <a:pt x="175598" y="207963"/>
                  <a:pt x="169069" y="207963"/>
                </a:cubicBezTo>
                <a:cubicBezTo>
                  <a:pt x="162539" y="207963"/>
                  <a:pt x="157316" y="206657"/>
                  <a:pt x="152093" y="204046"/>
                </a:cubicBezTo>
                <a:cubicBezTo>
                  <a:pt x="142952" y="200128"/>
                  <a:pt x="136422" y="193599"/>
                  <a:pt x="132505" y="184458"/>
                </a:cubicBezTo>
                <a:cubicBezTo>
                  <a:pt x="129893" y="179234"/>
                  <a:pt x="128587" y="174011"/>
                  <a:pt x="128587" y="167482"/>
                </a:cubicBezTo>
                <a:cubicBezTo>
                  <a:pt x="128587" y="160952"/>
                  <a:pt x="129893" y="155729"/>
                  <a:pt x="132505" y="150506"/>
                </a:cubicBezTo>
                <a:cubicBezTo>
                  <a:pt x="136422" y="141365"/>
                  <a:pt x="142952" y="134835"/>
                  <a:pt x="152093" y="130918"/>
                </a:cubicBezTo>
                <a:cubicBezTo>
                  <a:pt x="157316" y="128306"/>
                  <a:pt x="162539" y="127000"/>
                  <a:pt x="169069" y="127000"/>
                </a:cubicBezTo>
                <a:close/>
                <a:moveTo>
                  <a:pt x="185737" y="65087"/>
                </a:moveTo>
                <a:cubicBezTo>
                  <a:pt x="229259" y="71681"/>
                  <a:pt x="264868" y="107290"/>
                  <a:pt x="271462" y="150812"/>
                </a:cubicBezTo>
                <a:cubicBezTo>
                  <a:pt x="271462" y="150812"/>
                  <a:pt x="271462" y="150812"/>
                  <a:pt x="249042" y="150812"/>
                </a:cubicBezTo>
                <a:cubicBezTo>
                  <a:pt x="242448" y="119159"/>
                  <a:pt x="217390" y="94101"/>
                  <a:pt x="185737" y="87507"/>
                </a:cubicBezTo>
                <a:cubicBezTo>
                  <a:pt x="185737" y="87507"/>
                  <a:pt x="185737" y="87507"/>
                  <a:pt x="185737" y="65087"/>
                </a:cubicBezTo>
                <a:close/>
                <a:moveTo>
                  <a:pt x="152400" y="65087"/>
                </a:moveTo>
                <a:cubicBezTo>
                  <a:pt x="152400" y="65087"/>
                  <a:pt x="152400" y="65087"/>
                  <a:pt x="152400" y="87507"/>
                </a:cubicBezTo>
                <a:cubicBezTo>
                  <a:pt x="120747" y="94101"/>
                  <a:pt x="95689" y="119159"/>
                  <a:pt x="89095" y="150812"/>
                </a:cubicBezTo>
                <a:lnTo>
                  <a:pt x="66675" y="150812"/>
                </a:lnTo>
                <a:cubicBezTo>
                  <a:pt x="73269" y="107290"/>
                  <a:pt x="108878" y="71681"/>
                  <a:pt x="152400" y="65087"/>
                </a:cubicBezTo>
                <a:close/>
                <a:moveTo>
                  <a:pt x="185737" y="0"/>
                </a:moveTo>
                <a:cubicBezTo>
                  <a:pt x="266576" y="7868"/>
                  <a:pt x="330186" y="70816"/>
                  <a:pt x="338137" y="150813"/>
                </a:cubicBezTo>
                <a:cubicBezTo>
                  <a:pt x="338137" y="150813"/>
                  <a:pt x="338137" y="150813"/>
                  <a:pt x="315609" y="150813"/>
                </a:cubicBezTo>
                <a:cubicBezTo>
                  <a:pt x="307657" y="83930"/>
                  <a:pt x="253323" y="30162"/>
                  <a:pt x="185737" y="22294"/>
                </a:cubicBezTo>
                <a:cubicBezTo>
                  <a:pt x="185737" y="22294"/>
                  <a:pt x="185737" y="22294"/>
                  <a:pt x="185737" y="0"/>
                </a:cubicBezTo>
                <a:close/>
                <a:moveTo>
                  <a:pt x="152400" y="0"/>
                </a:moveTo>
                <a:cubicBezTo>
                  <a:pt x="152400" y="0"/>
                  <a:pt x="152400" y="0"/>
                  <a:pt x="152400" y="22294"/>
                </a:cubicBezTo>
                <a:cubicBezTo>
                  <a:pt x="84814" y="30162"/>
                  <a:pt x="30480" y="83930"/>
                  <a:pt x="22528" y="150813"/>
                </a:cubicBezTo>
                <a:cubicBezTo>
                  <a:pt x="22528" y="150813"/>
                  <a:pt x="22528" y="150813"/>
                  <a:pt x="0" y="150813"/>
                </a:cubicBezTo>
                <a:cubicBezTo>
                  <a:pt x="7951" y="70816"/>
                  <a:pt x="71561" y="7868"/>
                  <a:pt x="152400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11" name="椭圆 23"/>
          <p:cNvSpPr/>
          <p:nvPr/>
        </p:nvSpPr>
        <p:spPr>
          <a:xfrm>
            <a:off x="3951305" y="2901522"/>
            <a:ext cx="227211" cy="227211"/>
          </a:xfrm>
          <a:custGeom>
            <a:avLst/>
            <a:gdLst>
              <a:gd name="T0" fmla="*/ 196 w 260"/>
              <a:gd name="T1" fmla="*/ 164 h 260"/>
              <a:gd name="T2" fmla="*/ 150 w 260"/>
              <a:gd name="T3" fmla="*/ 118 h 260"/>
              <a:gd name="T4" fmla="*/ 260 w 260"/>
              <a:gd name="T5" fmla="*/ 36 h 260"/>
              <a:gd name="T6" fmla="*/ 228 w 260"/>
              <a:gd name="T7" fmla="*/ 4 h 260"/>
              <a:gd name="T8" fmla="*/ 91 w 260"/>
              <a:gd name="T9" fmla="*/ 59 h 260"/>
              <a:gd name="T10" fmla="*/ 48 w 260"/>
              <a:gd name="T11" fmla="*/ 16 h 260"/>
              <a:gd name="T12" fmla="*/ 9 w 260"/>
              <a:gd name="T13" fmla="*/ 9 h 260"/>
              <a:gd name="T14" fmla="*/ 16 w 260"/>
              <a:gd name="T15" fmla="*/ 48 h 260"/>
              <a:gd name="T16" fmla="*/ 59 w 260"/>
              <a:gd name="T17" fmla="*/ 91 h 260"/>
              <a:gd name="T18" fmla="*/ 4 w 260"/>
              <a:gd name="T19" fmla="*/ 228 h 260"/>
              <a:gd name="T20" fmla="*/ 36 w 260"/>
              <a:gd name="T21" fmla="*/ 260 h 260"/>
              <a:gd name="T22" fmla="*/ 118 w 260"/>
              <a:gd name="T23" fmla="*/ 150 h 260"/>
              <a:gd name="T24" fmla="*/ 164 w 260"/>
              <a:gd name="T25" fmla="*/ 196 h 260"/>
              <a:gd name="T26" fmla="*/ 164 w 260"/>
              <a:gd name="T27" fmla="*/ 260 h 260"/>
              <a:gd name="T28" fmla="*/ 196 w 260"/>
              <a:gd name="T29" fmla="*/ 260 h 260"/>
              <a:gd name="T30" fmla="*/ 212 w 260"/>
              <a:gd name="T31" fmla="*/ 212 h 260"/>
              <a:gd name="T32" fmla="*/ 260 w 260"/>
              <a:gd name="T33" fmla="*/ 196 h 260"/>
              <a:gd name="T34" fmla="*/ 260 w 260"/>
              <a:gd name="T35" fmla="*/ 164 h 260"/>
              <a:gd name="T36" fmla="*/ 196 w 260"/>
              <a:gd name="T37" fmla="*/ 164 h 260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</a:cxnLst>
            <a:rect l="0" t="0" r="r" b="b"/>
            <a:pathLst>
              <a:path w="260" h="260">
                <a:moveTo>
                  <a:pt x="196" y="164"/>
                </a:moveTo>
                <a:cubicBezTo>
                  <a:pt x="150" y="118"/>
                  <a:pt x="150" y="118"/>
                  <a:pt x="150" y="118"/>
                </a:cubicBezTo>
                <a:cubicBezTo>
                  <a:pt x="260" y="36"/>
                  <a:pt x="260" y="36"/>
                  <a:pt x="260" y="36"/>
                </a:cubicBezTo>
                <a:cubicBezTo>
                  <a:pt x="228" y="4"/>
                  <a:pt x="228" y="4"/>
                  <a:pt x="228" y="4"/>
                </a:cubicBezTo>
                <a:cubicBezTo>
                  <a:pt x="91" y="59"/>
                  <a:pt x="91" y="59"/>
                  <a:pt x="91" y="59"/>
                </a:cubicBezTo>
                <a:cubicBezTo>
                  <a:pt x="48" y="16"/>
                  <a:pt x="48" y="16"/>
                  <a:pt x="48" y="16"/>
                </a:cubicBezTo>
                <a:cubicBezTo>
                  <a:pt x="35" y="3"/>
                  <a:pt x="18" y="0"/>
                  <a:pt x="9" y="9"/>
                </a:cubicBezTo>
                <a:cubicBezTo>
                  <a:pt x="0" y="18"/>
                  <a:pt x="3" y="35"/>
                  <a:pt x="16" y="48"/>
                </a:cubicBezTo>
                <a:cubicBezTo>
                  <a:pt x="59" y="91"/>
                  <a:pt x="59" y="91"/>
                  <a:pt x="59" y="91"/>
                </a:cubicBezTo>
                <a:cubicBezTo>
                  <a:pt x="4" y="228"/>
                  <a:pt x="4" y="228"/>
                  <a:pt x="4" y="228"/>
                </a:cubicBezTo>
                <a:cubicBezTo>
                  <a:pt x="36" y="260"/>
                  <a:pt x="36" y="260"/>
                  <a:pt x="36" y="260"/>
                </a:cubicBezTo>
                <a:cubicBezTo>
                  <a:pt x="118" y="150"/>
                  <a:pt x="118" y="150"/>
                  <a:pt x="118" y="150"/>
                </a:cubicBezTo>
                <a:cubicBezTo>
                  <a:pt x="164" y="196"/>
                  <a:pt x="164" y="196"/>
                  <a:pt x="164" y="196"/>
                </a:cubicBezTo>
                <a:cubicBezTo>
                  <a:pt x="164" y="260"/>
                  <a:pt x="164" y="260"/>
                  <a:pt x="164" y="260"/>
                </a:cubicBezTo>
                <a:cubicBezTo>
                  <a:pt x="196" y="260"/>
                  <a:pt x="196" y="260"/>
                  <a:pt x="196" y="260"/>
                </a:cubicBezTo>
                <a:cubicBezTo>
                  <a:pt x="212" y="212"/>
                  <a:pt x="212" y="212"/>
                  <a:pt x="212" y="212"/>
                </a:cubicBezTo>
                <a:cubicBezTo>
                  <a:pt x="260" y="196"/>
                  <a:pt x="260" y="196"/>
                  <a:pt x="260" y="196"/>
                </a:cubicBezTo>
                <a:cubicBezTo>
                  <a:pt x="260" y="164"/>
                  <a:pt x="260" y="164"/>
                  <a:pt x="260" y="164"/>
                </a:cubicBezTo>
                <a:lnTo>
                  <a:pt x="196" y="164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zh-CN"/>
            </a:defPPr>
            <a:lvl1pPr marL="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25" name="图片 2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8379" y="609858"/>
            <a:ext cx="3575984" cy="5552548"/>
          </a:xfrm>
          <a:prstGeom prst="rect">
            <a:avLst/>
          </a:prstGeom>
          <a:noFill/>
          <a:ln>
            <a:noFill/>
          </a:ln>
        </p:spPr>
      </p:pic>
      <p:pic>
        <p:nvPicPr>
          <p:cNvPr id="26" name="图片 25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7232" y="1838934"/>
            <a:ext cx="4848024" cy="3848307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2111264" cy="541682"/>
            <a:chOff x="334963" y="486219"/>
            <a:chExt cx="2111264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1832553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2.2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基础功能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>
            <a:off x="5041430" y="1829317"/>
            <a:ext cx="5095658" cy="3517126"/>
            <a:chOff x="1716240" y="2193384"/>
            <a:chExt cx="5095658" cy="3517126"/>
          </a:xfrm>
        </p:grpSpPr>
        <p:sp>
          <p:nvSpPr>
            <p:cNvPr id="7" name="椭圆 6"/>
            <p:cNvSpPr/>
            <p:nvPr/>
          </p:nvSpPr>
          <p:spPr>
            <a:xfrm>
              <a:off x="1716240" y="2344292"/>
              <a:ext cx="533348" cy="533346"/>
            </a:xfrm>
            <a:prstGeom prst="ellipse">
              <a:avLst/>
            </a:prstGeom>
            <a:solidFill>
              <a:srgbClr val="7188A8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 dirty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8" name="椭圆 7"/>
            <p:cNvSpPr/>
            <p:nvPr/>
          </p:nvSpPr>
          <p:spPr>
            <a:xfrm>
              <a:off x="1716240" y="3498056"/>
              <a:ext cx="533348" cy="533346"/>
            </a:xfrm>
            <a:prstGeom prst="ellipse">
              <a:avLst/>
            </a:prstGeom>
            <a:solidFill>
              <a:srgbClr val="96C0E9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9" name="椭圆 8"/>
            <p:cNvSpPr/>
            <p:nvPr/>
          </p:nvSpPr>
          <p:spPr>
            <a:xfrm>
              <a:off x="1716240" y="4655643"/>
              <a:ext cx="533348" cy="533346"/>
            </a:xfrm>
            <a:prstGeom prst="ellipse">
              <a:avLst/>
            </a:prstGeom>
            <a:solidFill>
              <a:srgbClr val="F7B1A6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50800" tIns="50800" rIns="50800" bIns="50800" numCol="1" spcCol="38100" rtlCol="0" anchor="ctr">
              <a:spAutoFit/>
            </a:bodyPr>
            <a:lstStyle/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0" name="椭圆 22"/>
            <p:cNvSpPr/>
            <p:nvPr/>
          </p:nvSpPr>
          <p:spPr>
            <a:xfrm>
              <a:off x="1823397" y="2458690"/>
              <a:ext cx="319034" cy="304550"/>
            </a:xfrm>
            <a:custGeom>
              <a:avLst/>
              <a:gdLst>
                <a:gd name="connsiteX0" fmla="*/ 442231 w 602715"/>
                <a:gd name="connsiteY0" fmla="*/ 415741 h 575353"/>
                <a:gd name="connsiteX1" fmla="*/ 479375 w 602715"/>
                <a:gd name="connsiteY1" fmla="*/ 514894 h 575353"/>
                <a:gd name="connsiteX2" fmla="*/ 500369 w 602715"/>
                <a:gd name="connsiteY2" fmla="*/ 472976 h 575353"/>
                <a:gd name="connsiteX3" fmla="*/ 542357 w 602715"/>
                <a:gd name="connsiteY3" fmla="*/ 452017 h 575353"/>
                <a:gd name="connsiteX4" fmla="*/ 405895 w 602715"/>
                <a:gd name="connsiteY4" fmla="*/ 379466 h 575353"/>
                <a:gd name="connsiteX5" fmla="*/ 596458 w 602715"/>
                <a:gd name="connsiteY5" fmla="*/ 449598 h 575353"/>
                <a:gd name="connsiteX6" fmla="*/ 526208 w 602715"/>
                <a:gd name="connsiteY6" fmla="*/ 484262 h 575353"/>
                <a:gd name="connsiteX7" fmla="*/ 599688 w 602715"/>
                <a:gd name="connsiteY7" fmla="*/ 557618 h 575353"/>
                <a:gd name="connsiteX8" fmla="*/ 599688 w 602715"/>
                <a:gd name="connsiteY8" fmla="*/ 572129 h 575353"/>
                <a:gd name="connsiteX9" fmla="*/ 591613 w 602715"/>
                <a:gd name="connsiteY9" fmla="*/ 575353 h 575353"/>
                <a:gd name="connsiteX10" fmla="*/ 584346 w 602715"/>
                <a:gd name="connsiteY10" fmla="*/ 572129 h 575353"/>
                <a:gd name="connsiteX11" fmla="*/ 510866 w 602715"/>
                <a:gd name="connsiteY11" fmla="*/ 499578 h 575353"/>
                <a:gd name="connsiteX12" fmla="*/ 476145 w 602715"/>
                <a:gd name="connsiteY12" fmla="*/ 568904 h 575353"/>
                <a:gd name="connsiteX13" fmla="*/ 280047 w 602715"/>
                <a:gd name="connsiteY13" fmla="*/ 64374 h 575353"/>
                <a:gd name="connsiteX14" fmla="*/ 258242 w 602715"/>
                <a:gd name="connsiteY14" fmla="*/ 86154 h 575353"/>
                <a:gd name="connsiteX15" fmla="*/ 280047 w 602715"/>
                <a:gd name="connsiteY15" fmla="*/ 107934 h 575353"/>
                <a:gd name="connsiteX16" fmla="*/ 301045 w 602715"/>
                <a:gd name="connsiteY16" fmla="*/ 86154 h 575353"/>
                <a:gd name="connsiteX17" fmla="*/ 280047 w 602715"/>
                <a:gd name="connsiteY17" fmla="*/ 64374 h 575353"/>
                <a:gd name="connsiteX18" fmla="*/ 183205 w 602715"/>
                <a:gd name="connsiteY18" fmla="*/ 64374 h 575353"/>
                <a:gd name="connsiteX19" fmla="*/ 161432 w 602715"/>
                <a:gd name="connsiteY19" fmla="*/ 86154 h 575353"/>
                <a:gd name="connsiteX20" fmla="*/ 183205 w 602715"/>
                <a:gd name="connsiteY20" fmla="*/ 107934 h 575353"/>
                <a:gd name="connsiteX21" fmla="*/ 204171 w 602715"/>
                <a:gd name="connsiteY21" fmla="*/ 86154 h 575353"/>
                <a:gd name="connsiteX22" fmla="*/ 183205 w 602715"/>
                <a:gd name="connsiteY22" fmla="*/ 64374 h 575353"/>
                <a:gd name="connsiteX23" fmla="*/ 86363 w 602715"/>
                <a:gd name="connsiteY23" fmla="*/ 64374 h 575353"/>
                <a:gd name="connsiteX24" fmla="*/ 64558 w 602715"/>
                <a:gd name="connsiteY24" fmla="*/ 86154 h 575353"/>
                <a:gd name="connsiteX25" fmla="*/ 86363 w 602715"/>
                <a:gd name="connsiteY25" fmla="*/ 107934 h 575353"/>
                <a:gd name="connsiteX26" fmla="*/ 107361 w 602715"/>
                <a:gd name="connsiteY26" fmla="*/ 86154 h 575353"/>
                <a:gd name="connsiteX27" fmla="*/ 86363 w 602715"/>
                <a:gd name="connsiteY27" fmla="*/ 64374 h 575353"/>
                <a:gd name="connsiteX28" fmla="*/ 280047 w 602715"/>
                <a:gd name="connsiteY28" fmla="*/ 43401 h 575353"/>
                <a:gd name="connsiteX29" fmla="*/ 322850 w 602715"/>
                <a:gd name="connsiteY29" fmla="*/ 86154 h 575353"/>
                <a:gd name="connsiteX30" fmla="*/ 280047 w 602715"/>
                <a:gd name="connsiteY30" fmla="*/ 128907 h 575353"/>
                <a:gd name="connsiteX31" fmla="*/ 236437 w 602715"/>
                <a:gd name="connsiteY31" fmla="*/ 86154 h 575353"/>
                <a:gd name="connsiteX32" fmla="*/ 280047 w 602715"/>
                <a:gd name="connsiteY32" fmla="*/ 43401 h 575353"/>
                <a:gd name="connsiteX33" fmla="*/ 183205 w 602715"/>
                <a:gd name="connsiteY33" fmla="*/ 43401 h 575353"/>
                <a:gd name="connsiteX34" fmla="*/ 225943 w 602715"/>
                <a:gd name="connsiteY34" fmla="*/ 86154 h 575353"/>
                <a:gd name="connsiteX35" fmla="*/ 183205 w 602715"/>
                <a:gd name="connsiteY35" fmla="*/ 128907 h 575353"/>
                <a:gd name="connsiteX36" fmla="*/ 139660 w 602715"/>
                <a:gd name="connsiteY36" fmla="*/ 86154 h 575353"/>
                <a:gd name="connsiteX37" fmla="*/ 183205 w 602715"/>
                <a:gd name="connsiteY37" fmla="*/ 43401 h 575353"/>
                <a:gd name="connsiteX38" fmla="*/ 86363 w 602715"/>
                <a:gd name="connsiteY38" fmla="*/ 43401 h 575353"/>
                <a:gd name="connsiteX39" fmla="*/ 129166 w 602715"/>
                <a:gd name="connsiteY39" fmla="*/ 86154 h 575353"/>
                <a:gd name="connsiteX40" fmla="*/ 86363 w 602715"/>
                <a:gd name="connsiteY40" fmla="*/ 128907 h 575353"/>
                <a:gd name="connsiteX41" fmla="*/ 42753 w 602715"/>
                <a:gd name="connsiteY41" fmla="*/ 86154 h 575353"/>
                <a:gd name="connsiteX42" fmla="*/ 86363 w 602715"/>
                <a:gd name="connsiteY42" fmla="*/ 43401 h 575353"/>
                <a:gd name="connsiteX43" fmla="*/ 21790 w 602715"/>
                <a:gd name="connsiteY43" fmla="*/ 21754 h 575353"/>
                <a:gd name="connsiteX44" fmla="*/ 21790 w 602715"/>
                <a:gd name="connsiteY44" fmla="*/ 150669 h 575353"/>
                <a:gd name="connsiteX45" fmla="*/ 538305 w 602715"/>
                <a:gd name="connsiteY45" fmla="*/ 150669 h 575353"/>
                <a:gd name="connsiteX46" fmla="*/ 538305 w 602715"/>
                <a:gd name="connsiteY46" fmla="*/ 21754 h 575353"/>
                <a:gd name="connsiteX47" fmla="*/ 10492 w 602715"/>
                <a:gd name="connsiteY47" fmla="*/ 0 h 575353"/>
                <a:gd name="connsiteX48" fmla="*/ 548796 w 602715"/>
                <a:gd name="connsiteY48" fmla="*/ 0 h 575353"/>
                <a:gd name="connsiteX49" fmla="*/ 559288 w 602715"/>
                <a:gd name="connsiteY49" fmla="*/ 11280 h 575353"/>
                <a:gd name="connsiteX50" fmla="*/ 559288 w 602715"/>
                <a:gd name="connsiteY50" fmla="*/ 161143 h 575353"/>
                <a:gd name="connsiteX51" fmla="*/ 559288 w 602715"/>
                <a:gd name="connsiteY51" fmla="*/ 365795 h 575353"/>
                <a:gd name="connsiteX52" fmla="*/ 548796 w 602715"/>
                <a:gd name="connsiteY52" fmla="*/ 376269 h 575353"/>
                <a:gd name="connsiteX53" fmla="*/ 538305 w 602715"/>
                <a:gd name="connsiteY53" fmla="*/ 365795 h 575353"/>
                <a:gd name="connsiteX54" fmla="*/ 538305 w 602715"/>
                <a:gd name="connsiteY54" fmla="*/ 172423 h 575353"/>
                <a:gd name="connsiteX55" fmla="*/ 21790 w 602715"/>
                <a:gd name="connsiteY55" fmla="*/ 172423 h 575353"/>
                <a:gd name="connsiteX56" fmla="*/ 21790 w 602715"/>
                <a:gd name="connsiteY56" fmla="*/ 526938 h 575353"/>
                <a:gd name="connsiteX57" fmla="*/ 376894 w 602715"/>
                <a:gd name="connsiteY57" fmla="*/ 526938 h 575353"/>
                <a:gd name="connsiteX58" fmla="*/ 387386 w 602715"/>
                <a:gd name="connsiteY58" fmla="*/ 537413 h 575353"/>
                <a:gd name="connsiteX59" fmla="*/ 376894 w 602715"/>
                <a:gd name="connsiteY59" fmla="*/ 547887 h 575353"/>
                <a:gd name="connsiteX60" fmla="*/ 10492 w 602715"/>
                <a:gd name="connsiteY60" fmla="*/ 547887 h 575353"/>
                <a:gd name="connsiteX61" fmla="*/ 0 w 602715"/>
                <a:gd name="connsiteY61" fmla="*/ 537413 h 575353"/>
                <a:gd name="connsiteX62" fmla="*/ 0 w 602715"/>
                <a:gd name="connsiteY62" fmla="*/ 161143 h 575353"/>
                <a:gd name="connsiteX63" fmla="*/ 0 w 602715"/>
                <a:gd name="connsiteY63" fmla="*/ 11280 h 575353"/>
                <a:gd name="connsiteX64" fmla="*/ 10492 w 602715"/>
                <a:gd name="connsiteY64" fmla="*/ 0 h 57535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  <a:cxn ang="0">
                  <a:pos x="connsiteX38" y="connsiteY38"/>
                </a:cxn>
                <a:cxn ang="0">
                  <a:pos x="connsiteX39" y="connsiteY39"/>
                </a:cxn>
                <a:cxn ang="0">
                  <a:pos x="connsiteX40" y="connsiteY40"/>
                </a:cxn>
                <a:cxn ang="0">
                  <a:pos x="connsiteX41" y="connsiteY41"/>
                </a:cxn>
                <a:cxn ang="0">
                  <a:pos x="connsiteX42" y="connsiteY42"/>
                </a:cxn>
                <a:cxn ang="0">
                  <a:pos x="connsiteX43" y="connsiteY43"/>
                </a:cxn>
                <a:cxn ang="0">
                  <a:pos x="connsiteX44" y="connsiteY44"/>
                </a:cxn>
                <a:cxn ang="0">
                  <a:pos x="connsiteX45" y="connsiteY45"/>
                </a:cxn>
                <a:cxn ang="0">
                  <a:pos x="connsiteX46" y="connsiteY46"/>
                </a:cxn>
                <a:cxn ang="0">
                  <a:pos x="connsiteX47" y="connsiteY47"/>
                </a:cxn>
                <a:cxn ang="0">
                  <a:pos x="connsiteX48" y="connsiteY48"/>
                </a:cxn>
                <a:cxn ang="0">
                  <a:pos x="connsiteX49" y="connsiteY49"/>
                </a:cxn>
                <a:cxn ang="0">
                  <a:pos x="connsiteX50" y="connsiteY50"/>
                </a:cxn>
                <a:cxn ang="0">
                  <a:pos x="connsiteX51" y="connsiteY51"/>
                </a:cxn>
                <a:cxn ang="0">
                  <a:pos x="connsiteX52" y="connsiteY52"/>
                </a:cxn>
                <a:cxn ang="0">
                  <a:pos x="connsiteX53" y="connsiteY53"/>
                </a:cxn>
                <a:cxn ang="0">
                  <a:pos x="connsiteX54" y="connsiteY54"/>
                </a:cxn>
                <a:cxn ang="0">
                  <a:pos x="connsiteX55" y="connsiteY55"/>
                </a:cxn>
                <a:cxn ang="0">
                  <a:pos x="connsiteX56" y="connsiteY56"/>
                </a:cxn>
                <a:cxn ang="0">
                  <a:pos x="connsiteX57" y="connsiteY57"/>
                </a:cxn>
                <a:cxn ang="0">
                  <a:pos x="connsiteX58" y="connsiteY58"/>
                </a:cxn>
                <a:cxn ang="0">
                  <a:pos x="connsiteX59" y="connsiteY59"/>
                </a:cxn>
                <a:cxn ang="0">
                  <a:pos x="connsiteX60" y="connsiteY60"/>
                </a:cxn>
                <a:cxn ang="0">
                  <a:pos x="connsiteX61" y="connsiteY61"/>
                </a:cxn>
                <a:cxn ang="0">
                  <a:pos x="connsiteX62" y="connsiteY62"/>
                </a:cxn>
                <a:cxn ang="0">
                  <a:pos x="connsiteX63" y="connsiteY63"/>
                </a:cxn>
                <a:cxn ang="0">
                  <a:pos x="connsiteX64" y="connsiteY64"/>
                </a:cxn>
              </a:cxnLst>
              <a:rect l="l" t="t" r="r" b="b"/>
              <a:pathLst>
                <a:path w="602715" h="575353">
                  <a:moveTo>
                    <a:pt x="442231" y="415741"/>
                  </a:moveTo>
                  <a:lnTo>
                    <a:pt x="479375" y="514894"/>
                  </a:lnTo>
                  <a:lnTo>
                    <a:pt x="500369" y="472976"/>
                  </a:lnTo>
                  <a:lnTo>
                    <a:pt x="542357" y="452017"/>
                  </a:lnTo>
                  <a:close/>
                  <a:moveTo>
                    <a:pt x="405895" y="379466"/>
                  </a:moveTo>
                  <a:lnTo>
                    <a:pt x="596458" y="449598"/>
                  </a:lnTo>
                  <a:lnTo>
                    <a:pt x="526208" y="484262"/>
                  </a:lnTo>
                  <a:lnTo>
                    <a:pt x="599688" y="557618"/>
                  </a:lnTo>
                  <a:cubicBezTo>
                    <a:pt x="603725" y="561649"/>
                    <a:pt x="603725" y="568098"/>
                    <a:pt x="599688" y="572129"/>
                  </a:cubicBezTo>
                  <a:cubicBezTo>
                    <a:pt x="597265" y="574547"/>
                    <a:pt x="594843" y="575353"/>
                    <a:pt x="591613" y="575353"/>
                  </a:cubicBezTo>
                  <a:cubicBezTo>
                    <a:pt x="589191" y="575353"/>
                    <a:pt x="586768" y="574547"/>
                    <a:pt x="584346" y="572129"/>
                  </a:cubicBezTo>
                  <a:lnTo>
                    <a:pt x="510866" y="499578"/>
                  </a:lnTo>
                  <a:lnTo>
                    <a:pt x="476145" y="568904"/>
                  </a:lnTo>
                  <a:close/>
                  <a:moveTo>
                    <a:pt x="280047" y="64374"/>
                  </a:moveTo>
                  <a:cubicBezTo>
                    <a:pt x="267933" y="64374"/>
                    <a:pt x="258242" y="74054"/>
                    <a:pt x="258242" y="86154"/>
                  </a:cubicBezTo>
                  <a:cubicBezTo>
                    <a:pt x="258242" y="98254"/>
                    <a:pt x="267933" y="107934"/>
                    <a:pt x="280047" y="107934"/>
                  </a:cubicBezTo>
                  <a:cubicBezTo>
                    <a:pt x="291354" y="107934"/>
                    <a:pt x="301045" y="98254"/>
                    <a:pt x="301045" y="86154"/>
                  </a:cubicBezTo>
                  <a:cubicBezTo>
                    <a:pt x="301045" y="74054"/>
                    <a:pt x="291354" y="64374"/>
                    <a:pt x="280047" y="64374"/>
                  </a:cubicBezTo>
                  <a:close/>
                  <a:moveTo>
                    <a:pt x="183205" y="64374"/>
                  </a:moveTo>
                  <a:cubicBezTo>
                    <a:pt x="171109" y="64374"/>
                    <a:pt x="161432" y="74054"/>
                    <a:pt x="161432" y="86154"/>
                  </a:cubicBezTo>
                  <a:cubicBezTo>
                    <a:pt x="161432" y="98254"/>
                    <a:pt x="171109" y="107934"/>
                    <a:pt x="183205" y="107934"/>
                  </a:cubicBezTo>
                  <a:cubicBezTo>
                    <a:pt x="194494" y="107934"/>
                    <a:pt x="204171" y="98254"/>
                    <a:pt x="204171" y="86154"/>
                  </a:cubicBezTo>
                  <a:cubicBezTo>
                    <a:pt x="204171" y="74054"/>
                    <a:pt x="194494" y="64374"/>
                    <a:pt x="183205" y="64374"/>
                  </a:cubicBezTo>
                  <a:close/>
                  <a:moveTo>
                    <a:pt x="86363" y="64374"/>
                  </a:moveTo>
                  <a:cubicBezTo>
                    <a:pt x="74249" y="64374"/>
                    <a:pt x="64558" y="74054"/>
                    <a:pt x="64558" y="86154"/>
                  </a:cubicBezTo>
                  <a:cubicBezTo>
                    <a:pt x="64558" y="98254"/>
                    <a:pt x="74249" y="107934"/>
                    <a:pt x="86363" y="107934"/>
                  </a:cubicBezTo>
                  <a:cubicBezTo>
                    <a:pt x="97670" y="107934"/>
                    <a:pt x="107361" y="98254"/>
                    <a:pt x="107361" y="86154"/>
                  </a:cubicBezTo>
                  <a:cubicBezTo>
                    <a:pt x="107361" y="74054"/>
                    <a:pt x="97670" y="64374"/>
                    <a:pt x="86363" y="64374"/>
                  </a:cubicBezTo>
                  <a:close/>
                  <a:moveTo>
                    <a:pt x="280047" y="43401"/>
                  </a:moveTo>
                  <a:cubicBezTo>
                    <a:pt x="303468" y="43401"/>
                    <a:pt x="322850" y="62761"/>
                    <a:pt x="322850" y="86154"/>
                  </a:cubicBezTo>
                  <a:cubicBezTo>
                    <a:pt x="322850" y="109547"/>
                    <a:pt x="303468" y="128907"/>
                    <a:pt x="280047" y="128907"/>
                  </a:cubicBezTo>
                  <a:cubicBezTo>
                    <a:pt x="255819" y="128907"/>
                    <a:pt x="236437" y="109547"/>
                    <a:pt x="236437" y="86154"/>
                  </a:cubicBezTo>
                  <a:cubicBezTo>
                    <a:pt x="236437" y="62761"/>
                    <a:pt x="255819" y="43401"/>
                    <a:pt x="280047" y="43401"/>
                  </a:cubicBezTo>
                  <a:close/>
                  <a:moveTo>
                    <a:pt x="183205" y="43401"/>
                  </a:moveTo>
                  <a:cubicBezTo>
                    <a:pt x="206590" y="43401"/>
                    <a:pt x="225943" y="62761"/>
                    <a:pt x="225943" y="86154"/>
                  </a:cubicBezTo>
                  <a:cubicBezTo>
                    <a:pt x="225943" y="109547"/>
                    <a:pt x="206590" y="128907"/>
                    <a:pt x="183205" y="128907"/>
                  </a:cubicBezTo>
                  <a:cubicBezTo>
                    <a:pt x="159013" y="128907"/>
                    <a:pt x="139660" y="109547"/>
                    <a:pt x="139660" y="86154"/>
                  </a:cubicBezTo>
                  <a:cubicBezTo>
                    <a:pt x="139660" y="62761"/>
                    <a:pt x="159013" y="43401"/>
                    <a:pt x="183205" y="43401"/>
                  </a:cubicBezTo>
                  <a:close/>
                  <a:moveTo>
                    <a:pt x="86363" y="43401"/>
                  </a:moveTo>
                  <a:cubicBezTo>
                    <a:pt x="109784" y="43401"/>
                    <a:pt x="129166" y="62761"/>
                    <a:pt x="129166" y="86154"/>
                  </a:cubicBezTo>
                  <a:cubicBezTo>
                    <a:pt x="129166" y="109547"/>
                    <a:pt x="109784" y="128907"/>
                    <a:pt x="86363" y="128907"/>
                  </a:cubicBezTo>
                  <a:cubicBezTo>
                    <a:pt x="62135" y="128907"/>
                    <a:pt x="42753" y="109547"/>
                    <a:pt x="42753" y="86154"/>
                  </a:cubicBezTo>
                  <a:cubicBezTo>
                    <a:pt x="42753" y="62761"/>
                    <a:pt x="62135" y="43401"/>
                    <a:pt x="86363" y="43401"/>
                  </a:cubicBezTo>
                  <a:close/>
                  <a:moveTo>
                    <a:pt x="21790" y="21754"/>
                  </a:moveTo>
                  <a:lnTo>
                    <a:pt x="21790" y="150669"/>
                  </a:lnTo>
                  <a:lnTo>
                    <a:pt x="538305" y="150669"/>
                  </a:lnTo>
                  <a:lnTo>
                    <a:pt x="538305" y="21754"/>
                  </a:lnTo>
                  <a:close/>
                  <a:moveTo>
                    <a:pt x="10492" y="0"/>
                  </a:moveTo>
                  <a:lnTo>
                    <a:pt x="548796" y="0"/>
                  </a:lnTo>
                  <a:cubicBezTo>
                    <a:pt x="554446" y="0"/>
                    <a:pt x="559288" y="4834"/>
                    <a:pt x="559288" y="11280"/>
                  </a:cubicBezTo>
                  <a:lnTo>
                    <a:pt x="559288" y="161143"/>
                  </a:lnTo>
                  <a:lnTo>
                    <a:pt x="559288" y="365795"/>
                  </a:lnTo>
                  <a:cubicBezTo>
                    <a:pt x="559288" y="371435"/>
                    <a:pt x="554446" y="376269"/>
                    <a:pt x="548796" y="376269"/>
                  </a:cubicBezTo>
                  <a:cubicBezTo>
                    <a:pt x="543147" y="376269"/>
                    <a:pt x="538305" y="371435"/>
                    <a:pt x="538305" y="365795"/>
                  </a:cubicBezTo>
                  <a:lnTo>
                    <a:pt x="538305" y="172423"/>
                  </a:lnTo>
                  <a:lnTo>
                    <a:pt x="21790" y="172423"/>
                  </a:lnTo>
                  <a:lnTo>
                    <a:pt x="21790" y="526938"/>
                  </a:lnTo>
                  <a:lnTo>
                    <a:pt x="376894" y="526938"/>
                  </a:lnTo>
                  <a:cubicBezTo>
                    <a:pt x="382543" y="526938"/>
                    <a:pt x="387386" y="531773"/>
                    <a:pt x="387386" y="537413"/>
                  </a:cubicBezTo>
                  <a:cubicBezTo>
                    <a:pt x="387386" y="543053"/>
                    <a:pt x="382543" y="547887"/>
                    <a:pt x="376894" y="547887"/>
                  </a:cubicBezTo>
                  <a:lnTo>
                    <a:pt x="10492" y="547887"/>
                  </a:lnTo>
                  <a:cubicBezTo>
                    <a:pt x="4842" y="547887"/>
                    <a:pt x="0" y="543053"/>
                    <a:pt x="0" y="537413"/>
                  </a:cubicBezTo>
                  <a:lnTo>
                    <a:pt x="0" y="161143"/>
                  </a:lnTo>
                  <a:lnTo>
                    <a:pt x="0" y="11280"/>
                  </a:lnTo>
                  <a:cubicBezTo>
                    <a:pt x="0" y="4834"/>
                    <a:pt x="4842" y="0"/>
                    <a:pt x="10492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1" name="椭圆 23"/>
            <p:cNvSpPr/>
            <p:nvPr/>
          </p:nvSpPr>
          <p:spPr>
            <a:xfrm>
              <a:off x="1823397" y="3639516"/>
              <a:ext cx="319034" cy="250425"/>
            </a:xfrm>
            <a:custGeom>
              <a:avLst/>
              <a:gdLst>
                <a:gd name="connsiteX0" fmla="*/ 315239 w 606721"/>
                <a:gd name="connsiteY0" fmla="*/ 351824 h 476246"/>
                <a:gd name="connsiteX1" fmla="*/ 315239 w 606721"/>
                <a:gd name="connsiteY1" fmla="*/ 369957 h 476246"/>
                <a:gd name="connsiteX2" fmla="*/ 533394 w 606721"/>
                <a:gd name="connsiteY2" fmla="*/ 369957 h 476246"/>
                <a:gd name="connsiteX3" fmla="*/ 533394 w 606721"/>
                <a:gd name="connsiteY3" fmla="*/ 351824 h 476246"/>
                <a:gd name="connsiteX4" fmla="*/ 88066 w 606721"/>
                <a:gd name="connsiteY4" fmla="*/ 264832 h 476246"/>
                <a:gd name="connsiteX5" fmla="*/ 183188 w 606721"/>
                <a:gd name="connsiteY5" fmla="*/ 264832 h 476246"/>
                <a:gd name="connsiteX6" fmla="*/ 183188 w 606721"/>
                <a:gd name="connsiteY6" fmla="*/ 359813 h 476246"/>
                <a:gd name="connsiteX7" fmla="*/ 88066 w 606721"/>
                <a:gd name="connsiteY7" fmla="*/ 359813 h 476246"/>
                <a:gd name="connsiteX8" fmla="*/ 315239 w 606721"/>
                <a:gd name="connsiteY8" fmla="*/ 261160 h 476246"/>
                <a:gd name="connsiteX9" fmla="*/ 315239 w 606721"/>
                <a:gd name="connsiteY9" fmla="*/ 279293 h 476246"/>
                <a:gd name="connsiteX10" fmla="*/ 533394 w 606721"/>
                <a:gd name="connsiteY10" fmla="*/ 279293 h 476246"/>
                <a:gd name="connsiteX11" fmla="*/ 533394 w 606721"/>
                <a:gd name="connsiteY11" fmla="*/ 261160 h 476246"/>
                <a:gd name="connsiteX12" fmla="*/ 69901 w 606721"/>
                <a:gd name="connsiteY12" fmla="*/ 246676 h 476246"/>
                <a:gd name="connsiteX13" fmla="*/ 69901 w 606721"/>
                <a:gd name="connsiteY13" fmla="*/ 377940 h 476246"/>
                <a:gd name="connsiteX14" fmla="*/ 201365 w 606721"/>
                <a:gd name="connsiteY14" fmla="*/ 377940 h 476246"/>
                <a:gd name="connsiteX15" fmla="*/ 201365 w 606721"/>
                <a:gd name="connsiteY15" fmla="*/ 246676 h 476246"/>
                <a:gd name="connsiteX16" fmla="*/ 315239 w 606721"/>
                <a:gd name="connsiteY16" fmla="*/ 170381 h 476246"/>
                <a:gd name="connsiteX17" fmla="*/ 315239 w 606721"/>
                <a:gd name="connsiteY17" fmla="*/ 188514 h 476246"/>
                <a:gd name="connsiteX18" fmla="*/ 533394 w 606721"/>
                <a:gd name="connsiteY18" fmla="*/ 188514 h 476246"/>
                <a:gd name="connsiteX19" fmla="*/ 533394 w 606721"/>
                <a:gd name="connsiteY19" fmla="*/ 170381 h 476246"/>
                <a:gd name="connsiteX20" fmla="*/ 135627 w 606721"/>
                <a:gd name="connsiteY20" fmla="*/ 97874 h 476246"/>
                <a:gd name="connsiteX21" fmla="*/ 183188 w 606721"/>
                <a:gd name="connsiteY21" fmla="*/ 145294 h 476246"/>
                <a:gd name="connsiteX22" fmla="*/ 135627 w 606721"/>
                <a:gd name="connsiteY22" fmla="*/ 192714 h 476246"/>
                <a:gd name="connsiteX23" fmla="*/ 88066 w 606721"/>
                <a:gd name="connsiteY23" fmla="*/ 145294 h 476246"/>
                <a:gd name="connsiteX24" fmla="*/ 135627 w 606721"/>
                <a:gd name="connsiteY24" fmla="*/ 97874 h 476246"/>
                <a:gd name="connsiteX25" fmla="*/ 315239 w 606721"/>
                <a:gd name="connsiteY25" fmla="*/ 79716 h 476246"/>
                <a:gd name="connsiteX26" fmla="*/ 315239 w 606721"/>
                <a:gd name="connsiteY26" fmla="*/ 97849 h 476246"/>
                <a:gd name="connsiteX27" fmla="*/ 533394 w 606721"/>
                <a:gd name="connsiteY27" fmla="*/ 97849 h 476246"/>
                <a:gd name="connsiteX28" fmla="*/ 533394 w 606721"/>
                <a:gd name="connsiteY28" fmla="*/ 79716 h 476246"/>
                <a:gd name="connsiteX29" fmla="*/ 135690 w 606721"/>
                <a:gd name="connsiteY29" fmla="*/ 79602 h 476246"/>
                <a:gd name="connsiteX30" fmla="*/ 69901 w 606721"/>
                <a:gd name="connsiteY30" fmla="*/ 145292 h 476246"/>
                <a:gd name="connsiteX31" fmla="*/ 135690 w 606721"/>
                <a:gd name="connsiteY31" fmla="*/ 210867 h 476246"/>
                <a:gd name="connsiteX32" fmla="*/ 201365 w 606721"/>
                <a:gd name="connsiteY32" fmla="*/ 145292 h 476246"/>
                <a:gd name="connsiteX33" fmla="*/ 135690 w 606721"/>
                <a:gd name="connsiteY33" fmla="*/ 79602 h 476246"/>
                <a:gd name="connsiteX34" fmla="*/ 0 w 606721"/>
                <a:gd name="connsiteY34" fmla="*/ 0 h 476246"/>
                <a:gd name="connsiteX35" fmla="*/ 606721 w 606721"/>
                <a:gd name="connsiteY35" fmla="*/ 0 h 476246"/>
                <a:gd name="connsiteX36" fmla="*/ 606721 w 606721"/>
                <a:gd name="connsiteY36" fmla="*/ 476246 h 476246"/>
                <a:gd name="connsiteX37" fmla="*/ 0 w 606721"/>
                <a:gd name="connsiteY37" fmla="*/ 476246 h 47624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  <a:cxn ang="0">
                  <a:pos x="connsiteX31" y="connsiteY31"/>
                </a:cxn>
                <a:cxn ang="0">
                  <a:pos x="connsiteX32" y="connsiteY32"/>
                </a:cxn>
                <a:cxn ang="0">
                  <a:pos x="connsiteX33" y="connsiteY33"/>
                </a:cxn>
                <a:cxn ang="0">
                  <a:pos x="connsiteX34" y="connsiteY34"/>
                </a:cxn>
                <a:cxn ang="0">
                  <a:pos x="connsiteX35" y="connsiteY35"/>
                </a:cxn>
                <a:cxn ang="0">
                  <a:pos x="connsiteX36" y="connsiteY36"/>
                </a:cxn>
                <a:cxn ang="0">
                  <a:pos x="connsiteX37" y="connsiteY37"/>
                </a:cxn>
              </a:cxnLst>
              <a:rect l="l" t="t" r="r" b="b"/>
              <a:pathLst>
                <a:path w="606721" h="476246">
                  <a:moveTo>
                    <a:pt x="315239" y="351824"/>
                  </a:moveTo>
                  <a:lnTo>
                    <a:pt x="315239" y="369957"/>
                  </a:lnTo>
                  <a:lnTo>
                    <a:pt x="533394" y="369957"/>
                  </a:lnTo>
                  <a:lnTo>
                    <a:pt x="533394" y="351824"/>
                  </a:lnTo>
                  <a:close/>
                  <a:moveTo>
                    <a:pt x="88066" y="264832"/>
                  </a:moveTo>
                  <a:lnTo>
                    <a:pt x="183188" y="264832"/>
                  </a:lnTo>
                  <a:lnTo>
                    <a:pt x="183188" y="359813"/>
                  </a:lnTo>
                  <a:lnTo>
                    <a:pt x="88066" y="359813"/>
                  </a:lnTo>
                  <a:close/>
                  <a:moveTo>
                    <a:pt x="315239" y="261160"/>
                  </a:moveTo>
                  <a:lnTo>
                    <a:pt x="315239" y="279293"/>
                  </a:lnTo>
                  <a:lnTo>
                    <a:pt x="533394" y="279293"/>
                  </a:lnTo>
                  <a:lnTo>
                    <a:pt x="533394" y="261160"/>
                  </a:lnTo>
                  <a:close/>
                  <a:moveTo>
                    <a:pt x="69901" y="246676"/>
                  </a:moveTo>
                  <a:lnTo>
                    <a:pt x="69901" y="377940"/>
                  </a:lnTo>
                  <a:lnTo>
                    <a:pt x="201365" y="377940"/>
                  </a:lnTo>
                  <a:lnTo>
                    <a:pt x="201365" y="246676"/>
                  </a:lnTo>
                  <a:close/>
                  <a:moveTo>
                    <a:pt x="315239" y="170381"/>
                  </a:moveTo>
                  <a:lnTo>
                    <a:pt x="315239" y="188514"/>
                  </a:lnTo>
                  <a:lnTo>
                    <a:pt x="533394" y="188514"/>
                  </a:lnTo>
                  <a:lnTo>
                    <a:pt x="533394" y="170381"/>
                  </a:lnTo>
                  <a:close/>
                  <a:moveTo>
                    <a:pt x="135627" y="97874"/>
                  </a:moveTo>
                  <a:cubicBezTo>
                    <a:pt x="161894" y="97874"/>
                    <a:pt x="183188" y="119105"/>
                    <a:pt x="183188" y="145294"/>
                  </a:cubicBezTo>
                  <a:cubicBezTo>
                    <a:pt x="183188" y="171483"/>
                    <a:pt x="161894" y="192714"/>
                    <a:pt x="135627" y="192714"/>
                  </a:cubicBezTo>
                  <a:cubicBezTo>
                    <a:pt x="109360" y="192714"/>
                    <a:pt x="88066" y="171483"/>
                    <a:pt x="88066" y="145294"/>
                  </a:cubicBezTo>
                  <a:cubicBezTo>
                    <a:pt x="88066" y="119105"/>
                    <a:pt x="109360" y="97874"/>
                    <a:pt x="135627" y="97874"/>
                  </a:cubicBezTo>
                  <a:close/>
                  <a:moveTo>
                    <a:pt x="315239" y="79716"/>
                  </a:moveTo>
                  <a:lnTo>
                    <a:pt x="315239" y="97849"/>
                  </a:lnTo>
                  <a:lnTo>
                    <a:pt x="533394" y="97849"/>
                  </a:lnTo>
                  <a:lnTo>
                    <a:pt x="533394" y="79716"/>
                  </a:lnTo>
                  <a:close/>
                  <a:moveTo>
                    <a:pt x="135690" y="79602"/>
                  </a:moveTo>
                  <a:cubicBezTo>
                    <a:pt x="99369" y="79602"/>
                    <a:pt x="69901" y="109140"/>
                    <a:pt x="69901" y="145292"/>
                  </a:cubicBezTo>
                  <a:cubicBezTo>
                    <a:pt x="69901" y="181443"/>
                    <a:pt x="99369" y="210867"/>
                    <a:pt x="135690" y="210867"/>
                  </a:cubicBezTo>
                  <a:cubicBezTo>
                    <a:pt x="171897" y="210867"/>
                    <a:pt x="201365" y="181443"/>
                    <a:pt x="201365" y="145292"/>
                  </a:cubicBezTo>
                  <a:cubicBezTo>
                    <a:pt x="201365" y="109140"/>
                    <a:pt x="171897" y="79602"/>
                    <a:pt x="135690" y="79602"/>
                  </a:cubicBezTo>
                  <a:close/>
                  <a:moveTo>
                    <a:pt x="0" y="0"/>
                  </a:moveTo>
                  <a:lnTo>
                    <a:pt x="606721" y="0"/>
                  </a:lnTo>
                  <a:lnTo>
                    <a:pt x="606721" y="476246"/>
                  </a:lnTo>
                  <a:lnTo>
                    <a:pt x="0" y="476246"/>
                  </a:ln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2" name="椭圆 24"/>
            <p:cNvSpPr/>
            <p:nvPr/>
          </p:nvSpPr>
          <p:spPr>
            <a:xfrm>
              <a:off x="1823397" y="4759200"/>
              <a:ext cx="319034" cy="318586"/>
            </a:xfrm>
            <a:custGeom>
              <a:avLst/>
              <a:gdLst>
                <a:gd name="connsiteX0" fmla="*/ 161808 w 607614"/>
                <a:gd name="connsiteY0" fmla="*/ 404249 h 606761"/>
                <a:gd name="connsiteX1" fmla="*/ 161808 w 607614"/>
                <a:gd name="connsiteY1" fmla="*/ 434590 h 606761"/>
                <a:gd name="connsiteX2" fmla="*/ 445806 w 607614"/>
                <a:gd name="connsiteY2" fmla="*/ 434590 h 606761"/>
                <a:gd name="connsiteX3" fmla="*/ 445806 w 607614"/>
                <a:gd name="connsiteY3" fmla="*/ 404249 h 606761"/>
                <a:gd name="connsiteX4" fmla="*/ 142065 w 607614"/>
                <a:gd name="connsiteY4" fmla="*/ 384526 h 606761"/>
                <a:gd name="connsiteX5" fmla="*/ 465549 w 607614"/>
                <a:gd name="connsiteY5" fmla="*/ 384526 h 606761"/>
                <a:gd name="connsiteX6" fmla="*/ 465549 w 607614"/>
                <a:gd name="connsiteY6" fmla="*/ 455071 h 606761"/>
                <a:gd name="connsiteX7" fmla="*/ 142065 w 607614"/>
                <a:gd name="connsiteY7" fmla="*/ 455071 h 606761"/>
                <a:gd name="connsiteX8" fmla="*/ 303868 w 607614"/>
                <a:gd name="connsiteY8" fmla="*/ 139594 h 606761"/>
                <a:gd name="connsiteX9" fmla="*/ 170955 w 607614"/>
                <a:gd name="connsiteY9" fmla="*/ 333713 h 606761"/>
                <a:gd name="connsiteX10" fmla="*/ 436782 w 607614"/>
                <a:gd name="connsiteY10" fmla="*/ 333713 h 606761"/>
                <a:gd name="connsiteX11" fmla="*/ 303868 w 607614"/>
                <a:gd name="connsiteY11" fmla="*/ 111348 h 606761"/>
                <a:gd name="connsiteX12" fmla="*/ 312223 w 607614"/>
                <a:gd name="connsiteY12" fmla="*/ 115329 h 606761"/>
                <a:gd name="connsiteX13" fmla="*/ 464124 w 607614"/>
                <a:gd name="connsiteY13" fmla="*/ 338263 h 606761"/>
                <a:gd name="connsiteX14" fmla="*/ 464883 w 607614"/>
                <a:gd name="connsiteY14" fmla="*/ 348879 h 606761"/>
                <a:gd name="connsiteX15" fmla="*/ 455769 w 607614"/>
                <a:gd name="connsiteY15" fmla="*/ 354187 h 606761"/>
                <a:gd name="connsiteX16" fmla="*/ 151967 w 607614"/>
                <a:gd name="connsiteY16" fmla="*/ 354187 h 606761"/>
                <a:gd name="connsiteX17" fmla="*/ 142853 w 607614"/>
                <a:gd name="connsiteY17" fmla="*/ 348879 h 606761"/>
                <a:gd name="connsiteX18" fmla="*/ 143613 w 607614"/>
                <a:gd name="connsiteY18" fmla="*/ 338263 h 606761"/>
                <a:gd name="connsiteX19" fmla="*/ 295514 w 607614"/>
                <a:gd name="connsiteY19" fmla="*/ 115329 h 606761"/>
                <a:gd name="connsiteX20" fmla="*/ 303868 w 607614"/>
                <a:gd name="connsiteY20" fmla="*/ 111348 h 606761"/>
                <a:gd name="connsiteX21" fmla="*/ 303807 w 607614"/>
                <a:gd name="connsiteY21" fmla="*/ 20478 h 606761"/>
                <a:gd name="connsiteX22" fmla="*/ 20507 w 607614"/>
                <a:gd name="connsiteY22" fmla="*/ 303380 h 606761"/>
                <a:gd name="connsiteX23" fmla="*/ 303807 w 607614"/>
                <a:gd name="connsiteY23" fmla="*/ 586283 h 606761"/>
                <a:gd name="connsiteX24" fmla="*/ 587107 w 607614"/>
                <a:gd name="connsiteY24" fmla="*/ 303380 h 606761"/>
                <a:gd name="connsiteX25" fmla="*/ 303807 w 607614"/>
                <a:gd name="connsiteY25" fmla="*/ 20478 h 606761"/>
                <a:gd name="connsiteX26" fmla="*/ 303807 w 607614"/>
                <a:gd name="connsiteY26" fmla="*/ 0 h 606761"/>
                <a:gd name="connsiteX27" fmla="*/ 607614 w 607614"/>
                <a:gd name="connsiteY27" fmla="*/ 303380 h 606761"/>
                <a:gd name="connsiteX28" fmla="*/ 303807 w 607614"/>
                <a:gd name="connsiteY28" fmla="*/ 606761 h 606761"/>
                <a:gd name="connsiteX29" fmla="*/ 0 w 607614"/>
                <a:gd name="connsiteY29" fmla="*/ 303380 h 606761"/>
                <a:gd name="connsiteX30" fmla="*/ 303807 w 607614"/>
                <a:gd name="connsiteY30" fmla="*/ 0 h 606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  <a:cxn ang="0">
                  <a:pos x="connsiteX10" y="connsiteY10"/>
                </a:cxn>
                <a:cxn ang="0">
                  <a:pos x="connsiteX11" y="connsiteY11"/>
                </a:cxn>
                <a:cxn ang="0">
                  <a:pos x="connsiteX12" y="connsiteY12"/>
                </a:cxn>
                <a:cxn ang="0">
                  <a:pos x="connsiteX13" y="connsiteY13"/>
                </a:cxn>
                <a:cxn ang="0">
                  <a:pos x="connsiteX14" y="connsiteY14"/>
                </a:cxn>
                <a:cxn ang="0">
                  <a:pos x="connsiteX15" y="connsiteY15"/>
                </a:cxn>
                <a:cxn ang="0">
                  <a:pos x="connsiteX16" y="connsiteY16"/>
                </a:cxn>
                <a:cxn ang="0">
                  <a:pos x="connsiteX17" y="connsiteY17"/>
                </a:cxn>
                <a:cxn ang="0">
                  <a:pos x="connsiteX18" y="connsiteY18"/>
                </a:cxn>
                <a:cxn ang="0">
                  <a:pos x="connsiteX19" y="connsiteY19"/>
                </a:cxn>
                <a:cxn ang="0">
                  <a:pos x="connsiteX20" y="connsiteY20"/>
                </a:cxn>
                <a:cxn ang="0">
                  <a:pos x="connsiteX21" y="connsiteY21"/>
                </a:cxn>
                <a:cxn ang="0">
                  <a:pos x="connsiteX22" y="connsiteY22"/>
                </a:cxn>
                <a:cxn ang="0">
                  <a:pos x="connsiteX23" y="connsiteY23"/>
                </a:cxn>
                <a:cxn ang="0">
                  <a:pos x="connsiteX24" y="connsiteY24"/>
                </a:cxn>
                <a:cxn ang="0">
                  <a:pos x="connsiteX25" y="connsiteY25"/>
                </a:cxn>
                <a:cxn ang="0">
                  <a:pos x="connsiteX26" y="connsiteY26"/>
                </a:cxn>
                <a:cxn ang="0">
                  <a:pos x="connsiteX27" y="connsiteY27"/>
                </a:cxn>
                <a:cxn ang="0">
                  <a:pos x="connsiteX28" y="connsiteY28"/>
                </a:cxn>
                <a:cxn ang="0">
                  <a:pos x="connsiteX29" y="connsiteY29"/>
                </a:cxn>
                <a:cxn ang="0">
                  <a:pos x="connsiteX30" y="connsiteY30"/>
                </a:cxn>
              </a:cxnLst>
              <a:rect l="l" t="t" r="r" b="b"/>
              <a:pathLst>
                <a:path w="607614" h="606761">
                  <a:moveTo>
                    <a:pt x="161808" y="404249"/>
                  </a:moveTo>
                  <a:lnTo>
                    <a:pt x="161808" y="434590"/>
                  </a:lnTo>
                  <a:lnTo>
                    <a:pt x="445806" y="434590"/>
                  </a:lnTo>
                  <a:lnTo>
                    <a:pt x="445806" y="404249"/>
                  </a:lnTo>
                  <a:close/>
                  <a:moveTo>
                    <a:pt x="142065" y="384526"/>
                  </a:moveTo>
                  <a:lnTo>
                    <a:pt x="465549" y="384526"/>
                  </a:lnTo>
                  <a:lnTo>
                    <a:pt x="465549" y="455071"/>
                  </a:lnTo>
                  <a:lnTo>
                    <a:pt x="142065" y="455071"/>
                  </a:lnTo>
                  <a:close/>
                  <a:moveTo>
                    <a:pt x="303868" y="139594"/>
                  </a:moveTo>
                  <a:lnTo>
                    <a:pt x="170955" y="333713"/>
                  </a:lnTo>
                  <a:lnTo>
                    <a:pt x="436782" y="333713"/>
                  </a:lnTo>
                  <a:close/>
                  <a:moveTo>
                    <a:pt x="303868" y="111348"/>
                  </a:moveTo>
                  <a:cubicBezTo>
                    <a:pt x="307096" y="111348"/>
                    <a:pt x="310324" y="112675"/>
                    <a:pt x="312223" y="115329"/>
                  </a:cubicBezTo>
                  <a:lnTo>
                    <a:pt x="464124" y="338263"/>
                  </a:lnTo>
                  <a:cubicBezTo>
                    <a:pt x="466402" y="341296"/>
                    <a:pt x="466402" y="345087"/>
                    <a:pt x="464883" y="348879"/>
                  </a:cubicBezTo>
                  <a:cubicBezTo>
                    <a:pt x="462605" y="351912"/>
                    <a:pt x="459567" y="354187"/>
                    <a:pt x="455769" y="354187"/>
                  </a:cubicBezTo>
                  <a:lnTo>
                    <a:pt x="151967" y="354187"/>
                  </a:lnTo>
                  <a:cubicBezTo>
                    <a:pt x="148170" y="354187"/>
                    <a:pt x="145132" y="351912"/>
                    <a:pt x="142853" y="348879"/>
                  </a:cubicBezTo>
                  <a:cubicBezTo>
                    <a:pt x="141334" y="345087"/>
                    <a:pt x="141334" y="341296"/>
                    <a:pt x="143613" y="338263"/>
                  </a:cubicBezTo>
                  <a:lnTo>
                    <a:pt x="295514" y="115329"/>
                  </a:lnTo>
                  <a:cubicBezTo>
                    <a:pt x="297413" y="112675"/>
                    <a:pt x="300640" y="111348"/>
                    <a:pt x="303868" y="111348"/>
                  </a:cubicBezTo>
                  <a:close/>
                  <a:moveTo>
                    <a:pt x="303807" y="20478"/>
                  </a:moveTo>
                  <a:cubicBezTo>
                    <a:pt x="147347" y="20478"/>
                    <a:pt x="20507" y="147139"/>
                    <a:pt x="20507" y="303380"/>
                  </a:cubicBezTo>
                  <a:cubicBezTo>
                    <a:pt x="20507" y="459622"/>
                    <a:pt x="147347" y="586283"/>
                    <a:pt x="303807" y="586283"/>
                  </a:cubicBezTo>
                  <a:cubicBezTo>
                    <a:pt x="460268" y="586283"/>
                    <a:pt x="587107" y="459622"/>
                    <a:pt x="587107" y="303380"/>
                  </a:cubicBezTo>
                  <a:cubicBezTo>
                    <a:pt x="587107" y="147139"/>
                    <a:pt x="460268" y="20478"/>
                    <a:pt x="303807" y="20478"/>
                  </a:cubicBezTo>
                  <a:close/>
                  <a:moveTo>
                    <a:pt x="303807" y="0"/>
                  </a:moveTo>
                  <a:cubicBezTo>
                    <a:pt x="471661" y="0"/>
                    <a:pt x="607614" y="135763"/>
                    <a:pt x="607614" y="303380"/>
                  </a:cubicBezTo>
                  <a:cubicBezTo>
                    <a:pt x="607614" y="470998"/>
                    <a:pt x="471661" y="606761"/>
                    <a:pt x="303807" y="606761"/>
                  </a:cubicBezTo>
                  <a:cubicBezTo>
                    <a:pt x="135953" y="606761"/>
                    <a:pt x="0" y="470998"/>
                    <a:pt x="0" y="303380"/>
                  </a:cubicBezTo>
                  <a:cubicBezTo>
                    <a:pt x="0" y="135763"/>
                    <a:pt x="135953" y="0"/>
                    <a:pt x="303807" y="0"/>
                  </a:cubicBezTo>
                  <a:close/>
                </a:path>
              </a:pathLst>
            </a:custGeom>
            <a:solidFill>
              <a:schemeClr val="bg1"/>
            </a:solidFill>
            <a:ln w="12700" cap="flat">
              <a:noFill/>
              <a:miter lim="400000"/>
            </a:ln>
            <a:effectLst/>
            <a:sp3d/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="horz" wrap="square" lIns="50800" tIns="50800" rIns="50800" bIns="50800" numCol="1" spcCol="38100" rtlCol="0" fromWordArt="0" anchor="ctr" anchorCtr="0" forceAA="0" compatLnSpc="1">
              <a:spAutoFit/>
            </a:bodyPr>
            <a:lstStyle>
              <a:defPPr>
                <a:defRPr lang="zh-CN"/>
              </a:defPPr>
              <a:lvl1pPr marL="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914400" rtl="0" eaLnBrk="1" latinLnBrk="0" hangingPunct="1">
                <a:defRPr sz="1800" kern="1200">
                  <a:solidFill>
                    <a:schemeClr val="tx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marL="0" marR="0" indent="0" algn="ctr" defTabSz="8255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endParaRPr kumimoji="0" lang="zh-CN" altLang="en-US" sz="3200" b="0" i="0" u="none" strike="noStrike" cap="none" spc="0" normalizeH="0" baseline="0">
                <a:ln>
                  <a:noFill/>
                </a:ln>
                <a:solidFill>
                  <a:srgbClr val="FFFFFF"/>
                </a:solidFill>
                <a:effectLst/>
                <a:uFillTx/>
                <a:latin typeface="+mn-lt"/>
                <a:ea typeface="+mn-ea"/>
                <a:cs typeface="+mn-cs"/>
                <a:sym typeface="Helvetica Light"/>
              </a:endParaRPr>
            </a:p>
          </p:txBody>
        </p:sp>
        <p:sp>
          <p:nvSpPr>
            <p:cNvPr id="13" name="文本框1"/>
            <p:cNvSpPr txBox="1"/>
            <p:nvPr/>
          </p:nvSpPr>
          <p:spPr>
            <a:xfrm>
              <a:off x="2356745" y="2193384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7188A8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cs"/>
                </a:rPr>
                <a:t>所有用户</a:t>
              </a:r>
              <a:endPara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4" name="文本框2"/>
            <p:cNvSpPr/>
            <p:nvPr/>
          </p:nvSpPr>
          <p:spPr>
            <a:xfrm>
              <a:off x="2356745" y="2582728"/>
              <a:ext cx="4048752" cy="4656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dirty="0">
                  <a:solidFill>
                    <a:srgbClr val="7F7F7F"/>
                  </a:solidFill>
                  <a:latin typeface="等线" panose="02010600030101010101" pitchFamily="2" charset="-122"/>
                  <a:ea typeface="等线" panose="02010600030101010101" pitchFamily="2" charset="-122"/>
                  <a:sym typeface="+mn-lt"/>
                </a:rPr>
                <a:t>注册、登录、个人中心</a:t>
              </a:r>
              <a:endParaRPr lang="en-US" altLang="en-US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endParaRPr>
            </a:p>
          </p:txBody>
        </p:sp>
        <p:sp>
          <p:nvSpPr>
            <p:cNvPr id="15" name="文本框1"/>
            <p:cNvSpPr txBox="1"/>
            <p:nvPr/>
          </p:nvSpPr>
          <p:spPr>
            <a:xfrm>
              <a:off x="2356745" y="3387751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kumimoji="0" lang="zh-CN" altLang="en-US" sz="2400" b="1" i="0" u="none" strike="noStrike" kern="1200" cap="none" spc="0" normalizeH="0" baseline="0" noProof="0" dirty="0">
                  <a:ln>
                    <a:noFill/>
                  </a:ln>
                  <a:solidFill>
                    <a:srgbClr val="96C0E9"/>
                  </a:solidFill>
                  <a:effectLst/>
                  <a:uLnTx/>
                  <a:uFillTx/>
                  <a:latin typeface="思源黑体 CN Bold" panose="020B0800000000000000" pitchFamily="34" charset="-122"/>
                  <a:ea typeface="思源黑体 CN Bold" panose="020B0800000000000000" pitchFamily="34" charset="-122"/>
                  <a:cs typeface="+mn-cs"/>
                </a:rPr>
                <a:t>咨询师端</a:t>
              </a:r>
              <a:endPara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96C0E9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6" name="文本框2"/>
            <p:cNvSpPr/>
            <p:nvPr/>
          </p:nvSpPr>
          <p:spPr>
            <a:xfrm>
              <a:off x="2356745" y="3707504"/>
              <a:ext cx="4048752" cy="465640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dirty="0">
                  <a:solidFill>
                    <a:srgbClr val="7F7F7F"/>
                  </a:solidFill>
                  <a:latin typeface="等线" panose="02010600030101010101" pitchFamily="2" charset="-122"/>
                  <a:ea typeface="等线" panose="02010600030101010101" pitchFamily="2" charset="-122"/>
                  <a:sym typeface="+mn-lt"/>
                </a:rPr>
                <a:t>查看预约、实时私聊</a:t>
              </a:r>
              <a:endParaRPr lang="en-US" altLang="en-US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endParaRPr>
            </a:p>
          </p:txBody>
        </p:sp>
        <p:sp>
          <p:nvSpPr>
            <p:cNvPr id="17" name="文本框1"/>
            <p:cNvSpPr txBox="1"/>
            <p:nvPr/>
          </p:nvSpPr>
          <p:spPr>
            <a:xfrm>
              <a:off x="2356745" y="4497992"/>
              <a:ext cx="1415772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r>
                <a:rPr lang="zh-CN" altLang="en-US" sz="2400" b="1" dirty="0">
                  <a:solidFill>
                    <a:srgbClr val="F8B2A7"/>
                  </a:solidFill>
                  <a:latin typeface="思源黑体 CN Bold" panose="020B0800000000000000" pitchFamily="34" charset="-122"/>
                  <a:ea typeface="思源黑体 CN Bold" panose="020B0800000000000000" pitchFamily="34" charset="-122"/>
                </a:rPr>
                <a:t>普通用户</a:t>
              </a:r>
              <a:endParaRPr kumimoji="0" lang="id-ID" sz="2400" b="1" i="0" u="none" strike="noStrike" kern="1200" cap="none" spc="0" normalizeH="0" baseline="0" noProof="0" dirty="0">
                <a:ln>
                  <a:noFill/>
                </a:ln>
                <a:solidFill>
                  <a:srgbClr val="F8B2A7"/>
                </a:solidFill>
                <a:effectLst/>
                <a:uLnTx/>
                <a:uFillTx/>
                <a:latin typeface="思源黑体 CN Bold" panose="020B0800000000000000" pitchFamily="34" charset="-122"/>
                <a:ea typeface="思源黑体 CN Bold" panose="020B0800000000000000" pitchFamily="34" charset="-122"/>
                <a:cs typeface="+mn-cs"/>
              </a:endParaRPr>
            </a:p>
          </p:txBody>
        </p:sp>
        <p:sp>
          <p:nvSpPr>
            <p:cNvPr id="18" name="文本框2"/>
            <p:cNvSpPr/>
            <p:nvPr/>
          </p:nvSpPr>
          <p:spPr>
            <a:xfrm>
              <a:off x="2356745" y="4836103"/>
              <a:ext cx="4455153" cy="874407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>
                <a:lnSpc>
                  <a:spcPct val="150000"/>
                </a:lnSpc>
                <a:spcBef>
                  <a:spcPts val="2950"/>
                </a:spcBef>
                <a:defRPr/>
              </a:pPr>
              <a:r>
                <a:rPr lang="zh-CN" altLang="en-US" dirty="0">
                  <a:solidFill>
                    <a:srgbClr val="7F7F7F"/>
                  </a:solidFill>
                  <a:latin typeface="等线" panose="02010600030101010101" pitchFamily="2" charset="-122"/>
                  <a:ea typeface="等线" panose="02010600030101010101" pitchFamily="2" charset="-122"/>
                  <a:sym typeface="+mn-lt"/>
                </a:rPr>
                <a:t>查看咨询师、关注咨询师、点赞咨询师、预约咨询师、私聊咨询师、查看消息列表</a:t>
              </a:r>
              <a:endParaRPr lang="en-US" altLang="en-US" dirty="0">
                <a:solidFill>
                  <a:srgbClr val="7F7F7F"/>
                </a:solidFill>
                <a:latin typeface="等线" panose="02010600030101010101" pitchFamily="2" charset="-122"/>
                <a:ea typeface="等线" panose="02010600030101010101" pitchFamily="2" charset="-122"/>
                <a:sym typeface="+mn-lt"/>
              </a:endParaRPr>
            </a:p>
          </p:txBody>
        </p:sp>
      </p:grpSp>
      <p:pic>
        <p:nvPicPr>
          <p:cNvPr id="33" name="图片 32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8728" y="2060149"/>
            <a:ext cx="2867619" cy="2867619"/>
          </a:xfrm>
          <a:prstGeom prst="rect">
            <a:avLst/>
          </a:prstGeom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" name="组合 1"/>
          <p:cNvGrpSpPr/>
          <p:nvPr/>
        </p:nvGrpSpPr>
        <p:grpSpPr>
          <a:xfrm>
            <a:off x="334963" y="486219"/>
            <a:ext cx="3587630" cy="541682"/>
            <a:chOff x="334963" y="486219"/>
            <a:chExt cx="3587630" cy="541682"/>
          </a:xfrm>
        </p:grpSpPr>
        <p:sp>
          <p:nvSpPr>
            <p:cNvPr id="5" name="文本框 4"/>
            <p:cNvSpPr txBox="1"/>
            <p:nvPr/>
          </p:nvSpPr>
          <p:spPr>
            <a:xfrm>
              <a:off x="613674" y="526227"/>
              <a:ext cx="3308919" cy="461665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2.2.1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基础功能</a:t>
              </a:r>
              <a:r>
                <a:rPr lang="en-US" altLang="zh-CN" sz="2400" b="1" dirty="0">
                  <a:solidFill>
                    <a:srgbClr val="7188A8"/>
                  </a:solidFill>
                  <a:cs typeface="+mn-ea"/>
                  <a:sym typeface="+mn-lt"/>
                </a:rPr>
                <a:t>——</a:t>
              </a:r>
              <a:r>
                <a:rPr lang="zh-CN" altLang="en-US" sz="2400" b="1" dirty="0">
                  <a:solidFill>
                    <a:srgbClr val="7188A8"/>
                  </a:solidFill>
                  <a:cs typeface="+mn-ea"/>
                  <a:sym typeface="+mn-lt"/>
                </a:rPr>
                <a:t>注册</a:t>
              </a:r>
            </a:p>
          </p:txBody>
        </p:sp>
        <p:sp>
          <p:nvSpPr>
            <p:cNvPr id="4" name="矩形 3"/>
            <p:cNvSpPr/>
            <p:nvPr/>
          </p:nvSpPr>
          <p:spPr>
            <a:xfrm>
              <a:off x="334963" y="486219"/>
              <a:ext cx="278711" cy="541682"/>
            </a:xfrm>
            <a:prstGeom prst="rect">
              <a:avLst/>
            </a:prstGeom>
            <a:solidFill>
              <a:srgbClr val="7188A8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defRPr/>
              </a:pPr>
              <a:endParaRPr kumimoji="0" lang="zh-CN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等线" panose="02010600030101010101" pitchFamily="2" charset="-122"/>
                <a:ea typeface="等线" panose="02010600030101010101" pitchFamily="2" charset="-122"/>
                <a:cs typeface="+mn-cs"/>
              </a:endParaRPr>
            </a:p>
          </p:txBody>
        </p:sp>
      </p:grpSp>
      <p:pic>
        <p:nvPicPr>
          <p:cNvPr id="10" name="图片 9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2201" b="5107"/>
          <a:stretch>
            <a:fillRect/>
          </a:stretch>
        </p:blipFill>
        <p:spPr>
          <a:xfrm>
            <a:off x="5808850" y="1563535"/>
            <a:ext cx="2055183" cy="565150"/>
          </a:xfrm>
          <a:prstGeom prst="rect">
            <a:avLst/>
          </a:prstGeom>
        </p:spPr>
      </p:pic>
      <p:pic>
        <p:nvPicPr>
          <p:cNvPr id="12" name="图片 11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4006" b="6845"/>
          <a:stretch>
            <a:fillRect/>
          </a:stretch>
        </p:blipFill>
        <p:spPr>
          <a:xfrm>
            <a:off x="6299430" y="2418572"/>
            <a:ext cx="2342448" cy="464308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288" b="4917"/>
          <a:stretch>
            <a:fillRect/>
          </a:stretch>
        </p:blipFill>
        <p:spPr>
          <a:xfrm>
            <a:off x="7159689" y="3278181"/>
            <a:ext cx="2111927" cy="53975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702" b="5481"/>
          <a:stretch>
            <a:fillRect/>
          </a:stretch>
        </p:blipFill>
        <p:spPr>
          <a:xfrm>
            <a:off x="8128625" y="4219954"/>
            <a:ext cx="1981182" cy="464308"/>
          </a:xfrm>
          <a:prstGeom prst="rect">
            <a:avLst/>
          </a:prstGeom>
        </p:spPr>
      </p:pic>
      <p:pic>
        <p:nvPicPr>
          <p:cNvPr id="18" name="图片 17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3597" b="5063"/>
          <a:stretch>
            <a:fillRect/>
          </a:stretch>
        </p:blipFill>
        <p:spPr>
          <a:xfrm>
            <a:off x="8858866" y="5086285"/>
            <a:ext cx="2197043" cy="539815"/>
          </a:xfrm>
          <a:prstGeom prst="rect">
            <a:avLst/>
          </a:prstGeom>
        </p:spPr>
      </p:pic>
      <p:sp>
        <p:nvSpPr>
          <p:cNvPr id="19" name="文本框 18"/>
          <p:cNvSpPr txBox="1"/>
          <p:nvPr/>
        </p:nvSpPr>
        <p:spPr>
          <a:xfrm>
            <a:off x="3666042" y="2386266"/>
            <a:ext cx="2416401" cy="29926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选择角色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上传头像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邮箱认证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密码</a:t>
            </a:r>
            <a:r>
              <a:rPr lang="en-US" altLang="zh-CN" sz="1800" b="0" kern="0" dirty="0">
                <a:solidFill>
                  <a:srgbClr val="7188A8"/>
                </a:solidFill>
              </a:rPr>
              <a:t>&amp;</a:t>
            </a:r>
            <a:r>
              <a:rPr lang="zh-CN" altLang="en-US" sz="1800" b="0" kern="0" dirty="0">
                <a:solidFill>
                  <a:srgbClr val="7188A8"/>
                </a:solidFill>
              </a:rPr>
              <a:t>确认密码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L="342900" indent="-342900" algn="l">
              <a:lnSpc>
                <a:spcPct val="150000"/>
              </a:lnSpc>
              <a:buFont typeface="Arial" panose="020B0604020202020204" pitchFamily="34" charset="0"/>
              <a:buChar char="•"/>
              <a:defRPr/>
            </a:pPr>
            <a:r>
              <a:rPr lang="zh-CN" altLang="en-US" sz="1800" b="0" kern="0" dirty="0">
                <a:solidFill>
                  <a:srgbClr val="7188A8"/>
                </a:solidFill>
              </a:rPr>
              <a:t>用户名重复验证</a:t>
            </a:r>
            <a:endParaRPr lang="en-US" altLang="zh-CN" sz="1800" b="0" kern="0" dirty="0">
              <a:solidFill>
                <a:srgbClr val="7188A8"/>
              </a:solidFill>
            </a:endParaRPr>
          </a:p>
          <a:p>
            <a:pPr marR="0" lvl="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marL="342900" marR="0" lvl="0" indent="-34290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defRPr/>
            </a:pPr>
            <a:endParaRPr kumimoji="0" lang="zh-CN" altLang="en-US" sz="20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0" name="文本框 19"/>
          <p:cNvSpPr txBox="1"/>
          <p:nvPr/>
        </p:nvSpPr>
        <p:spPr>
          <a:xfrm>
            <a:off x="3678969" y="1768009"/>
            <a:ext cx="2059633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>
            <a:defPPr>
              <a:defRPr lang="zh-CN"/>
            </a:defPPr>
            <a:lvl1pPr algn="ctr">
              <a:defRPr sz="3200" b="1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1pPr>
          </a:lstStyle>
          <a:p>
            <a:pPr marL="0" marR="0" lvl="0" indent="0" algn="l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defRPr/>
            </a:pPr>
            <a:r>
              <a:rPr kumimoji="0" lang="en-US" altLang="zh-CN" sz="28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Details</a:t>
            </a:r>
            <a:r>
              <a:rPr kumimoji="0" lang="zh-CN" altLang="en-US" sz="2800" b="1" i="0" u="none" strike="noStrike" kern="0" cap="none" spc="0" normalizeH="0" baseline="0" noProof="0" dirty="0">
                <a:ln>
                  <a:noFill/>
                </a:ln>
                <a:solidFill>
                  <a:srgbClr val="5E5E5E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：</a:t>
            </a:r>
          </a:p>
        </p:txBody>
      </p:sp>
      <p:pic>
        <p:nvPicPr>
          <p:cNvPr id="22" name="图片 21"/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0198" y="1035873"/>
            <a:ext cx="2383155" cy="5295900"/>
          </a:xfrm>
          <a:prstGeom prst="rect">
            <a:avLst/>
          </a:prstGeom>
        </p:spPr>
      </p:pic>
      <p:sp>
        <p:nvSpPr>
          <p:cNvPr id="24" name="文本框 23"/>
          <p:cNvSpPr txBox="1"/>
          <p:nvPr/>
        </p:nvSpPr>
        <p:spPr>
          <a:xfrm>
            <a:off x="5670550" y="919043"/>
            <a:ext cx="6096000" cy="458908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marR="0" lvl="0" algn="l" defTabSz="914400" eaLnBrk="1" fontAlgn="auto" latinLnBrk="0" hangingPunct="1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Tx/>
              <a:buSzTx/>
              <a:defRPr/>
            </a:pPr>
            <a:r>
              <a:rPr kumimoji="0" lang="zh-CN" altLang="en-US" sz="1800" b="0" i="0" u="none" strike="noStrike" kern="0" cap="none" spc="0" normalizeH="0" baseline="0" noProof="0" dirty="0">
                <a:ln>
                  <a:noFill/>
                </a:ln>
                <a:solidFill>
                  <a:srgbClr val="7188A8"/>
                </a:solidFill>
                <a:effectLst/>
                <a:uLnTx/>
                <a:uFillTx/>
                <a:latin typeface="微软雅黑" panose="020B0503020204020204" pitchFamily="34" charset="-122"/>
                <a:ea typeface="微软雅黑" panose="020B0503020204020204" pitchFamily="34" charset="-122"/>
              </a:rPr>
              <a:t>提示信息完整准确</a:t>
            </a:r>
            <a:endParaRPr kumimoji="0" lang="en-US" altLang="zh-CN" sz="1800" b="0" i="0" u="none" strike="noStrike" kern="0" cap="none" spc="0" normalizeH="0" baseline="0" noProof="0" dirty="0">
              <a:ln>
                <a:noFill/>
              </a:ln>
              <a:solidFill>
                <a:srgbClr val="7188A8"/>
              </a:solidFill>
              <a:effectLst/>
              <a:uLnTx/>
              <a:uFillTx/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2_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spDef>
      <a:spPr>
        <a:solidFill>
          <a:srgbClr val="688C98"/>
        </a:solidFill>
        <a:ln>
          <a:noFill/>
        </a:ln>
      </a:spPr>
      <a:bodyPr rtlCol="0" anchor="ctr"/>
      <a:lstStyle>
        <a:defPPr algn="ctr">
          <a:defRPr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34</TotalTime>
  <Words>1627</Words>
  <Application>Microsoft Macintosh PowerPoint</Application>
  <PresentationFormat>宽屏</PresentationFormat>
  <Paragraphs>211</Paragraphs>
  <Slides>22</Slides>
  <Notes>21</Notes>
  <HiddenSlides>0</HiddenSlides>
  <MMClips>0</MMClips>
  <ScaleCrop>false</ScaleCrop>
  <HeadingPairs>
    <vt:vector size="6" baseType="variant">
      <vt:variant>
        <vt:lpstr>已用的字体</vt:lpstr>
      </vt:variant>
      <vt:variant>
        <vt:i4>9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22</vt:i4>
      </vt:variant>
    </vt:vector>
  </HeadingPairs>
  <TitlesOfParts>
    <vt:vector size="33" baseType="lpstr">
      <vt:lpstr>等线</vt:lpstr>
      <vt:lpstr>等线 Light</vt:lpstr>
      <vt:lpstr>思源黑体 CN Bold</vt:lpstr>
      <vt:lpstr>思源黑体 CN Heavy</vt:lpstr>
      <vt:lpstr>思源黑体 CN Normal</vt:lpstr>
      <vt:lpstr>思源黑体 CN Regular</vt:lpstr>
      <vt:lpstr>微软雅黑</vt:lpstr>
      <vt:lpstr>Aharoni</vt:lpstr>
      <vt:lpstr>Arial</vt:lpstr>
      <vt:lpstr>1_Office 主题​​</vt:lpstr>
      <vt:lpstr>2_Office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Epo ch</dc:creator>
  <cp:lastModifiedBy>li yating</cp:lastModifiedBy>
  <cp:revision>24</cp:revision>
  <dcterms:created xsi:type="dcterms:W3CDTF">2020-03-05T12:33:00Z</dcterms:created>
  <dcterms:modified xsi:type="dcterms:W3CDTF">2023-03-02T08:17:18Z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2052-11.1.0.11194</vt:lpwstr>
  </property>
  <property fmtid="{D5CDD505-2E9C-101B-9397-08002B2CF9AE}" pid="3" name="ICV">
    <vt:lpwstr>6321975BA9E94E10AE892790BF1BAED5</vt:lpwstr>
  </property>
</Properties>
</file>

<file path=docProps/thumbnail.jpeg>
</file>